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Lst>
  <p:sldSz cx="18288000" cy="10287000"/>
  <p:notesSz cx="6858000" cy="9144000"/>
  <p:embeddedFontLst>
    <p:embeddedFont>
      <p:font typeface="Yeseva One" charset="1" panose="0000050000000000000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 Id="rId3" Target="../media/image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3.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png" Type="http://schemas.openxmlformats.org/officeDocument/2006/relationships/image"/><Relationship Id="rId12" Target="../media/image30.png" Type="http://schemas.openxmlformats.org/officeDocument/2006/relationships/image"/><Relationship Id="rId13" Target="../media/image31.png" Type="http://schemas.openxmlformats.org/officeDocument/2006/relationships/image"/><Relationship Id="rId14" Target="../media/image32.png" Type="http://schemas.openxmlformats.org/officeDocument/2006/relationships/image"/><Relationship Id="rId15" Target="../media/image33.png" Type="http://schemas.openxmlformats.org/officeDocument/2006/relationships/image"/><Relationship Id="rId16" Target="../media/image34.png" Type="http://schemas.openxmlformats.org/officeDocument/2006/relationships/image"/><Relationship Id="rId17" Target="../media/image35.png" Type="http://schemas.openxmlformats.org/officeDocument/2006/relationships/image"/><Relationship Id="rId18" Target="../media/image36.png" Type="http://schemas.openxmlformats.org/officeDocument/2006/relationships/image"/><Relationship Id="rId19" Target="../media/image37.png" Type="http://schemas.openxmlformats.org/officeDocument/2006/relationships/image"/><Relationship Id="rId2" Target="../media/image3.png" Type="http://schemas.openxmlformats.org/officeDocument/2006/relationships/image"/><Relationship Id="rId20" Target="../media/image38.png" Type="http://schemas.openxmlformats.org/officeDocument/2006/relationships/image"/><Relationship Id="rId21" Target="../media/image39.png" Type="http://schemas.openxmlformats.org/officeDocument/2006/relationships/image"/><Relationship Id="rId22" Target="../media/image40.png" Type="http://schemas.openxmlformats.org/officeDocument/2006/relationships/image"/><Relationship Id="rId23" Target="../media/image41.png" Type="http://schemas.openxmlformats.org/officeDocument/2006/relationships/image"/><Relationship Id="rId24" Target="../media/image42.png" Type="http://schemas.openxmlformats.org/officeDocument/2006/relationships/image"/><Relationship Id="rId25" Target="../media/image43.png" Type="http://schemas.openxmlformats.org/officeDocument/2006/relationships/image"/><Relationship Id="rId26" Target="../media/image44.png" Type="http://schemas.openxmlformats.org/officeDocument/2006/relationships/image"/><Relationship Id="rId27" Target="../media/image45.png" Type="http://schemas.openxmlformats.org/officeDocument/2006/relationships/image"/><Relationship Id="rId28" Target="../media/image46.jpeg" Type="http://schemas.openxmlformats.org/officeDocument/2006/relationships/image"/><Relationship Id="rId29" Target="../media/image47.png" Type="http://schemas.openxmlformats.org/officeDocument/2006/relationships/image"/><Relationship Id="rId3" Target="../media/image2.png" Type="http://schemas.openxmlformats.org/officeDocument/2006/relationships/image"/><Relationship Id="rId30" Target="../media/image48.png" Type="http://schemas.openxmlformats.org/officeDocument/2006/relationships/image"/><Relationship Id="rId31" Target="../media/image49.png" Type="http://schemas.openxmlformats.org/officeDocument/2006/relationships/image"/><Relationship Id="rId32" Target="../media/image50.png" Type="http://schemas.openxmlformats.org/officeDocument/2006/relationships/image"/><Relationship Id="rId33" Target="../media/image51.png" Type="http://schemas.openxmlformats.org/officeDocument/2006/relationships/image"/><Relationship Id="rId34" Target="../media/image52.png" Type="http://schemas.openxmlformats.org/officeDocument/2006/relationships/image"/><Relationship Id="rId35" Target="../media/image53.png" Type="http://schemas.openxmlformats.org/officeDocument/2006/relationships/image"/><Relationship Id="rId36" Target="../media/image54.png" Type="http://schemas.openxmlformats.org/officeDocument/2006/relationships/image"/><Relationship Id="rId37" Target="../media/image55.jpeg" Type="http://schemas.openxmlformats.org/officeDocument/2006/relationships/image"/><Relationship Id="rId38" Target="../media/image56.png" Type="http://schemas.openxmlformats.org/officeDocument/2006/relationships/image"/><Relationship Id="rId39" Target="../media/image57.png" Type="http://schemas.openxmlformats.org/officeDocument/2006/relationships/image"/><Relationship Id="rId4" Target="../media/image22.png" Type="http://schemas.openxmlformats.org/officeDocument/2006/relationships/image"/><Relationship Id="rId40" Target="../media/image58.png" Type="http://schemas.openxmlformats.org/officeDocument/2006/relationships/image"/><Relationship Id="rId41" Target="../media/image59.png" Type="http://schemas.openxmlformats.org/officeDocument/2006/relationships/image"/><Relationship Id="rId42" Target="../media/image60.jpeg" Type="http://schemas.openxmlformats.org/officeDocument/2006/relationships/image"/><Relationship Id="rId5" Target="../media/image23.pn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8.png" Type="http://schemas.openxmlformats.org/officeDocument/2006/relationships/image"/><Relationship Id="rId11" Target="../media/image69.svg" Type="http://schemas.openxmlformats.org/officeDocument/2006/relationships/image"/><Relationship Id="rId12" Target="../media/image70.png" Type="http://schemas.openxmlformats.org/officeDocument/2006/relationships/image"/><Relationship Id="rId13" Target="../media/image71.svg" Type="http://schemas.openxmlformats.org/officeDocument/2006/relationships/image"/><Relationship Id="rId2" Target="../media/image2.png" Type="http://schemas.openxmlformats.org/officeDocument/2006/relationships/image"/><Relationship Id="rId3" Target="../media/image61.jpeg" Type="http://schemas.openxmlformats.org/officeDocument/2006/relationships/image"/><Relationship Id="rId4" Target="../media/image62.png" Type="http://schemas.openxmlformats.org/officeDocument/2006/relationships/image"/><Relationship Id="rId5" Target="../media/image63.svg" Type="http://schemas.openxmlformats.org/officeDocument/2006/relationships/image"/><Relationship Id="rId6" Target="../media/image64.png" Type="http://schemas.openxmlformats.org/officeDocument/2006/relationships/image"/><Relationship Id="rId7" Target="../media/image65.svg" Type="http://schemas.openxmlformats.org/officeDocument/2006/relationships/image"/><Relationship Id="rId8" Target="../media/image66.png" Type="http://schemas.openxmlformats.org/officeDocument/2006/relationships/image"/><Relationship Id="rId9" Target="../media/image6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5.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3.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0.jpeg" Type="http://schemas.openxmlformats.org/officeDocument/2006/relationships/image"/><Relationship Id="rId4" Target="../media/image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11.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 Id="rId3" Target="../media/image13.jpeg" Type="http://schemas.openxmlformats.org/officeDocument/2006/relationships/image"/><Relationship Id="rId4" Target="../media/image2.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sp>
        <p:nvSpPr>
          <p:cNvPr name="Freeform 2" id="2"/>
          <p:cNvSpPr/>
          <p:nvPr/>
        </p:nvSpPr>
        <p:spPr>
          <a:xfrm flipH="false" flipV="false" rot="0">
            <a:off x="-1347470" y="-2942467"/>
            <a:ext cx="19635470" cy="13090314"/>
          </a:xfrm>
          <a:custGeom>
            <a:avLst/>
            <a:gdLst/>
            <a:ahLst/>
            <a:cxnLst/>
            <a:rect r="r" b="b" t="t" l="l"/>
            <a:pathLst>
              <a:path h="13090314" w="19635470">
                <a:moveTo>
                  <a:pt x="0" y="0"/>
                </a:moveTo>
                <a:lnTo>
                  <a:pt x="19635470" y="0"/>
                </a:lnTo>
                <a:lnTo>
                  <a:pt x="19635470" y="13090313"/>
                </a:lnTo>
                <a:lnTo>
                  <a:pt x="0" y="13090313"/>
                </a:lnTo>
                <a:lnTo>
                  <a:pt x="0" y="0"/>
                </a:lnTo>
                <a:close/>
              </a:path>
            </a:pathLst>
          </a:custGeom>
          <a:blipFill>
            <a:blip r:embed="rId2">
              <a:alphaModFix amt="6000"/>
            </a:blip>
            <a:stretch>
              <a:fillRect l="0" t="0" r="0" b="0"/>
            </a:stretch>
          </a:blipFill>
        </p:spPr>
      </p:sp>
      <p:sp>
        <p:nvSpPr>
          <p:cNvPr name="Freeform 3" id="3"/>
          <p:cNvSpPr/>
          <p:nvPr/>
        </p:nvSpPr>
        <p:spPr>
          <a:xfrm flipH="false" flipV="false" rot="0">
            <a:off x="1028700" y="1031800"/>
            <a:ext cx="4156370" cy="2337958"/>
          </a:xfrm>
          <a:custGeom>
            <a:avLst/>
            <a:gdLst/>
            <a:ahLst/>
            <a:cxnLst/>
            <a:rect r="r" b="b" t="t" l="l"/>
            <a:pathLst>
              <a:path h="2337958" w="4156370">
                <a:moveTo>
                  <a:pt x="0" y="0"/>
                </a:moveTo>
                <a:lnTo>
                  <a:pt x="4156370" y="0"/>
                </a:lnTo>
                <a:lnTo>
                  <a:pt x="4156370" y="2337958"/>
                </a:lnTo>
                <a:lnTo>
                  <a:pt x="0" y="2337958"/>
                </a:lnTo>
                <a:lnTo>
                  <a:pt x="0" y="0"/>
                </a:lnTo>
                <a:close/>
              </a:path>
            </a:pathLst>
          </a:custGeom>
          <a:blipFill>
            <a:blip r:embed="rId3"/>
            <a:stretch>
              <a:fillRect l="0" t="0" r="0" b="0"/>
            </a:stretch>
          </a:blipFill>
        </p:spPr>
      </p:sp>
      <p:sp>
        <p:nvSpPr>
          <p:cNvPr name="TextBox 4" id="4"/>
          <p:cNvSpPr txBox="true"/>
          <p:nvPr/>
        </p:nvSpPr>
        <p:spPr>
          <a:xfrm rot="0">
            <a:off x="3634186" y="4139103"/>
            <a:ext cx="5471714" cy="3452808"/>
          </a:xfrm>
          <a:prstGeom prst="rect">
            <a:avLst/>
          </a:prstGeom>
        </p:spPr>
        <p:txBody>
          <a:bodyPr anchor="t" rtlCol="false" tIns="0" lIns="0" bIns="0" rIns="0">
            <a:spAutoFit/>
          </a:bodyPr>
          <a:lstStyle/>
          <a:p>
            <a:pPr algn="just">
              <a:lnSpc>
                <a:spcPts val="13616"/>
              </a:lnSpc>
            </a:pPr>
            <a:r>
              <a:rPr lang="en-US" sz="11253">
                <a:solidFill>
                  <a:srgbClr val="FFFFFF"/>
                </a:solidFill>
                <a:latin typeface="Yeseva One"/>
                <a:ea typeface="Yeseva One"/>
                <a:cs typeface="Yeseva One"/>
                <a:sym typeface="Yeseva One"/>
              </a:rPr>
              <a:t>Annual </a:t>
            </a:r>
          </a:p>
          <a:p>
            <a:pPr algn="just">
              <a:lnSpc>
                <a:spcPts val="13616"/>
              </a:lnSpc>
            </a:pPr>
            <a:r>
              <a:rPr lang="en-US" sz="11253">
                <a:solidFill>
                  <a:srgbClr val="FFFFFF"/>
                </a:solidFill>
                <a:latin typeface="Yeseva One"/>
                <a:ea typeface="Yeseva One"/>
                <a:cs typeface="Yeseva One"/>
                <a:sym typeface="Yeseva One"/>
              </a:rPr>
              <a:t>Report </a:t>
            </a:r>
          </a:p>
        </p:txBody>
      </p:sp>
      <p:sp>
        <p:nvSpPr>
          <p:cNvPr name="TextBox 5" id="5"/>
          <p:cNvSpPr txBox="true"/>
          <p:nvPr/>
        </p:nvSpPr>
        <p:spPr>
          <a:xfrm rot="0">
            <a:off x="9947001" y="4139103"/>
            <a:ext cx="2271146" cy="3452808"/>
          </a:xfrm>
          <a:prstGeom prst="rect">
            <a:avLst/>
          </a:prstGeom>
        </p:spPr>
        <p:txBody>
          <a:bodyPr anchor="t" rtlCol="false" tIns="0" lIns="0" bIns="0" rIns="0">
            <a:spAutoFit/>
          </a:bodyPr>
          <a:lstStyle/>
          <a:p>
            <a:pPr algn="just" marL="0" indent="0" lvl="0">
              <a:lnSpc>
                <a:spcPts val="13616"/>
              </a:lnSpc>
              <a:spcBef>
                <a:spcPct val="0"/>
              </a:spcBef>
            </a:pPr>
            <a:r>
              <a:rPr lang="en-US" sz="11253" strike="noStrike" u="none">
                <a:solidFill>
                  <a:srgbClr val="FFFFFF"/>
                </a:solidFill>
                <a:latin typeface="Yeseva One"/>
                <a:ea typeface="Yeseva One"/>
                <a:cs typeface="Yeseva One"/>
                <a:sym typeface="Yeseva One"/>
              </a:rPr>
              <a:t>20</a:t>
            </a:r>
          </a:p>
          <a:p>
            <a:pPr algn="just" marL="0" indent="0" lvl="0">
              <a:lnSpc>
                <a:spcPts val="13616"/>
              </a:lnSpc>
              <a:spcBef>
                <a:spcPct val="0"/>
              </a:spcBef>
            </a:pPr>
            <a:r>
              <a:rPr lang="en-US" sz="11253" strike="noStrike" u="none">
                <a:solidFill>
                  <a:srgbClr val="FFFFFF"/>
                </a:solidFill>
                <a:latin typeface="Yeseva One"/>
                <a:ea typeface="Yeseva One"/>
                <a:cs typeface="Yeseva One"/>
                <a:sym typeface="Yeseva One"/>
              </a:rPr>
              <a:t>25</a:t>
            </a:r>
          </a:p>
        </p:txBody>
      </p:sp>
      <p:sp>
        <p:nvSpPr>
          <p:cNvPr name="AutoShape 6" id="6"/>
          <p:cNvSpPr/>
          <p:nvPr/>
        </p:nvSpPr>
        <p:spPr>
          <a:xfrm>
            <a:off x="9105900" y="3369758"/>
            <a:ext cx="0" cy="4222154"/>
          </a:xfrm>
          <a:prstGeom prst="line">
            <a:avLst/>
          </a:prstGeom>
          <a:ln cap="flat" w="38100">
            <a:solidFill>
              <a:srgbClr val="FFFFFF"/>
            </a:solidFill>
            <a:prstDash val="solid"/>
            <a:headEnd type="none" len="sm" w="sm"/>
            <a:tailEnd type="none" len="sm" w="sm"/>
          </a:ln>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pSp>
        <p:nvGrpSpPr>
          <p:cNvPr name="Group 2" id="2"/>
          <p:cNvGrpSpPr/>
          <p:nvPr/>
        </p:nvGrpSpPr>
        <p:grpSpPr>
          <a:xfrm rot="0">
            <a:off x="-74787" y="-307644"/>
            <a:ext cx="18372312" cy="9663987"/>
            <a:chOff x="0" y="0"/>
            <a:chExt cx="4838798" cy="2545248"/>
          </a:xfrm>
        </p:grpSpPr>
        <p:sp>
          <p:nvSpPr>
            <p:cNvPr name="Freeform 3" id="3"/>
            <p:cNvSpPr/>
            <p:nvPr/>
          </p:nvSpPr>
          <p:spPr>
            <a:xfrm flipH="false" flipV="false" rot="0">
              <a:off x="0" y="0"/>
              <a:ext cx="4838798" cy="2545248"/>
            </a:xfrm>
            <a:custGeom>
              <a:avLst/>
              <a:gdLst/>
              <a:ahLst/>
              <a:cxnLst/>
              <a:rect r="r" b="b" t="t" l="l"/>
              <a:pathLst>
                <a:path h="2545248" w="4838798">
                  <a:moveTo>
                    <a:pt x="0" y="0"/>
                  </a:moveTo>
                  <a:lnTo>
                    <a:pt x="4838798" y="0"/>
                  </a:lnTo>
                  <a:lnTo>
                    <a:pt x="4838798" y="2545248"/>
                  </a:lnTo>
                  <a:lnTo>
                    <a:pt x="0" y="2545248"/>
                  </a:lnTo>
                  <a:close/>
                </a:path>
              </a:pathLst>
            </a:custGeom>
            <a:solidFill>
              <a:srgbClr val="E6FFE2"/>
            </a:solidFill>
          </p:spPr>
        </p:sp>
        <p:sp>
          <p:nvSpPr>
            <p:cNvPr name="TextBox 4" id="4"/>
            <p:cNvSpPr txBox="true"/>
            <p:nvPr/>
          </p:nvSpPr>
          <p:spPr>
            <a:xfrm>
              <a:off x="0" y="28575"/>
              <a:ext cx="4838798" cy="2516673"/>
            </a:xfrm>
            <a:prstGeom prst="rect">
              <a:avLst/>
            </a:prstGeom>
          </p:spPr>
          <p:txBody>
            <a:bodyPr anchor="ctr" rtlCol="false" tIns="50800" lIns="50800" bIns="50800" rIns="50800"/>
            <a:lstStyle/>
            <a:p>
              <a:pPr algn="ctr">
                <a:lnSpc>
                  <a:spcPts val="1704"/>
                </a:lnSpc>
              </a:pPr>
            </a:p>
          </p:txBody>
        </p:sp>
      </p:grpSp>
      <p:grpSp>
        <p:nvGrpSpPr>
          <p:cNvPr name="Group 5" id="5"/>
          <p:cNvGrpSpPr/>
          <p:nvPr/>
        </p:nvGrpSpPr>
        <p:grpSpPr>
          <a:xfrm rot="0">
            <a:off x="-1538704" y="-656721"/>
            <a:ext cx="18297525" cy="15048406"/>
            <a:chOff x="0" y="0"/>
            <a:chExt cx="2070212" cy="1702601"/>
          </a:xfrm>
        </p:grpSpPr>
        <p:sp>
          <p:nvSpPr>
            <p:cNvPr name="Freeform 6" id="6"/>
            <p:cNvSpPr/>
            <p:nvPr/>
          </p:nvSpPr>
          <p:spPr>
            <a:xfrm flipH="false" flipV="false" rot="0">
              <a:off x="0" y="0"/>
              <a:ext cx="2070212" cy="1702601"/>
            </a:xfrm>
            <a:custGeom>
              <a:avLst/>
              <a:gdLst/>
              <a:ahLst/>
              <a:cxnLst/>
              <a:rect r="r" b="b" t="t" l="l"/>
              <a:pathLst>
                <a:path h="1702601" w="2070212">
                  <a:moveTo>
                    <a:pt x="0" y="0"/>
                  </a:moveTo>
                  <a:lnTo>
                    <a:pt x="2070212" y="0"/>
                  </a:lnTo>
                  <a:lnTo>
                    <a:pt x="2070212" y="1702601"/>
                  </a:lnTo>
                  <a:lnTo>
                    <a:pt x="0" y="1702601"/>
                  </a:lnTo>
                  <a:close/>
                </a:path>
              </a:pathLst>
            </a:custGeom>
            <a:blipFill>
              <a:blip r:embed="rId2">
                <a:alphaModFix amt="6000"/>
              </a:blip>
              <a:stretch>
                <a:fillRect l="-11682" t="0" r="-11682" b="0"/>
              </a:stretch>
            </a:blipFill>
            <a:ln cap="sq">
              <a:noFill/>
              <a:prstDash val="solid"/>
              <a:miter/>
            </a:ln>
          </p:spPr>
        </p:sp>
      </p:grpSp>
      <p:sp>
        <p:nvSpPr>
          <p:cNvPr name="Freeform 7" id="7"/>
          <p:cNvSpPr/>
          <p:nvPr/>
        </p:nvSpPr>
        <p:spPr>
          <a:xfrm flipH="false" flipV="false" rot="0">
            <a:off x="-234544" y="-185757"/>
            <a:ext cx="3972542" cy="2234555"/>
          </a:xfrm>
          <a:custGeom>
            <a:avLst/>
            <a:gdLst/>
            <a:ahLst/>
            <a:cxnLst/>
            <a:rect r="r" b="b" t="t" l="l"/>
            <a:pathLst>
              <a:path h="2234555" w="3972542">
                <a:moveTo>
                  <a:pt x="0" y="0"/>
                </a:moveTo>
                <a:lnTo>
                  <a:pt x="3972543" y="0"/>
                </a:lnTo>
                <a:lnTo>
                  <a:pt x="3972543" y="2234556"/>
                </a:lnTo>
                <a:lnTo>
                  <a:pt x="0" y="2234556"/>
                </a:lnTo>
                <a:lnTo>
                  <a:pt x="0" y="0"/>
                </a:lnTo>
                <a:close/>
              </a:path>
            </a:pathLst>
          </a:custGeom>
          <a:blipFill>
            <a:blip r:embed="rId3"/>
            <a:stretch>
              <a:fillRect l="0" t="0" r="0" b="0"/>
            </a:stretch>
          </a:blipFill>
        </p:spPr>
      </p:sp>
      <p:graphicFrame>
        <p:nvGraphicFramePr>
          <p:cNvPr name="Table 8" id="8"/>
          <p:cNvGraphicFramePr>
            <a:graphicFrameLocks noGrp="true"/>
          </p:cNvGraphicFramePr>
          <p:nvPr/>
        </p:nvGraphicFramePr>
        <p:xfrm>
          <a:off x="8529613" y="5875934"/>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9" id="9"/>
          <p:cNvGraphicFramePr>
            <a:graphicFrameLocks noGrp="true"/>
          </p:cNvGraphicFramePr>
          <p:nvPr/>
        </p:nvGraphicFramePr>
        <p:xfrm>
          <a:off x="11897291" y="5895936"/>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10" id="10"/>
          <p:cNvGraphicFramePr>
            <a:graphicFrameLocks noGrp="true"/>
          </p:cNvGraphicFramePr>
          <p:nvPr/>
        </p:nvGraphicFramePr>
        <p:xfrm>
          <a:off x="141811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sp>
        <p:nvSpPr>
          <p:cNvPr name="TextBox 11" id="11"/>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9</a:t>
            </a:r>
          </a:p>
        </p:txBody>
      </p:sp>
      <p:sp>
        <p:nvSpPr>
          <p:cNvPr name="TextBox 12" id="12"/>
          <p:cNvSpPr txBox="true"/>
          <p:nvPr/>
        </p:nvSpPr>
        <p:spPr>
          <a:xfrm rot="0">
            <a:off x="507500" y="1743104"/>
            <a:ext cx="17527788" cy="774700"/>
          </a:xfrm>
          <a:prstGeom prst="rect">
            <a:avLst/>
          </a:prstGeom>
        </p:spPr>
        <p:txBody>
          <a:bodyPr anchor="t" rtlCol="false" tIns="0" lIns="0" bIns="0" rIns="0">
            <a:spAutoFit/>
          </a:bodyPr>
          <a:lstStyle/>
          <a:p>
            <a:pPr algn="l" marL="0" indent="0" lvl="0">
              <a:lnSpc>
                <a:spcPts val="6050"/>
              </a:lnSpc>
              <a:spcBef>
                <a:spcPct val="0"/>
              </a:spcBef>
            </a:pPr>
            <a:r>
              <a:rPr lang="en-US" sz="5000" spc="-140">
                <a:solidFill>
                  <a:srgbClr val="00B74F"/>
                </a:solidFill>
                <a:latin typeface="Yeseva One"/>
                <a:ea typeface="Yeseva One"/>
                <a:cs typeface="Yeseva One"/>
                <a:sym typeface="Yeseva One"/>
              </a:rPr>
              <a:t>HOMES</a:t>
            </a:r>
          </a:p>
        </p:txBody>
      </p:sp>
      <p:sp>
        <p:nvSpPr>
          <p:cNvPr name="TextBox 13" id="13"/>
          <p:cNvSpPr txBox="true"/>
          <p:nvPr/>
        </p:nvSpPr>
        <p:spPr>
          <a:xfrm rot="0">
            <a:off x="821689" y="2806233"/>
            <a:ext cx="15937132" cy="6131782"/>
          </a:xfrm>
          <a:prstGeom prst="rect">
            <a:avLst/>
          </a:prstGeom>
        </p:spPr>
        <p:txBody>
          <a:bodyPr anchor="t" rtlCol="false" tIns="0" lIns="0" bIns="0" rIns="0">
            <a:spAutoFit/>
          </a:bodyPr>
          <a:lstStyle/>
          <a:p>
            <a:pPr algn="l">
              <a:lnSpc>
                <a:spcPts val="3277"/>
              </a:lnSpc>
              <a:spcBef>
                <a:spcPct val="0"/>
              </a:spcBef>
            </a:pPr>
            <a:r>
              <a:rPr lang="en-US" sz="2341" strike="noStrike" u="none">
                <a:solidFill>
                  <a:srgbClr val="000000"/>
                </a:solidFill>
                <a:latin typeface="Yeseva One"/>
                <a:ea typeface="Yeseva One"/>
                <a:cs typeface="Yeseva One"/>
                <a:sym typeface="Yeseva One"/>
              </a:rPr>
              <a:t>The Homes Project is one of LOYAC’s community initiatives, aiming to provide a safe and supportive environment that contributes to social stability and strengthens a sense of social responsibility. This is achieved by improving school environments in less privileged areas. The project focuses on engaging youth and volunteers in field activities that include the renovation and rehabilitation of schools, ensuring a safe and dignified learning environment while promoting values of social solidarity and teamwork. The Homes Project aligns with LOYAC’s mission to create sustainable social impact and empower individuals to actively serve their communities.</a:t>
            </a:r>
          </a:p>
          <a:p>
            <a:pPr algn="l">
              <a:lnSpc>
                <a:spcPts val="3277"/>
              </a:lnSpc>
              <a:spcBef>
                <a:spcPct val="0"/>
              </a:spcBef>
            </a:pPr>
          </a:p>
          <a:p>
            <a:pPr algn="l">
              <a:lnSpc>
                <a:spcPts val="3277"/>
              </a:lnSpc>
              <a:spcBef>
                <a:spcPct val="0"/>
              </a:spcBef>
            </a:pPr>
            <a:r>
              <a:rPr lang="en-US" sz="2341" strike="noStrike" u="none">
                <a:solidFill>
                  <a:srgbClr val="000000"/>
                </a:solidFill>
                <a:latin typeface="Yeseva One"/>
                <a:ea typeface="Yeseva One"/>
                <a:cs typeface="Yeseva One"/>
                <a:sym typeface="Yeseva One"/>
              </a:rPr>
              <a:t>In 2025, LOYAC renovated two schools in one of the villages of Ajloun Governorate:</a:t>
            </a:r>
          </a:p>
          <a:p>
            <a:pPr algn="l" marL="505476" indent="-252738" lvl="1">
              <a:lnSpc>
                <a:spcPts val="3277"/>
              </a:lnSpc>
              <a:spcBef>
                <a:spcPct val="0"/>
              </a:spcBef>
              <a:buFont typeface="Arial"/>
              <a:buChar char="•"/>
            </a:pPr>
            <a:r>
              <a:rPr lang="en-US" sz="2341" strike="noStrike" u="none">
                <a:solidFill>
                  <a:srgbClr val="000000"/>
                </a:solidFill>
                <a:latin typeface="Yeseva One"/>
                <a:ea typeface="Yeseva One"/>
                <a:cs typeface="Yeseva One"/>
                <a:sym typeface="Yeseva One"/>
              </a:rPr>
              <a:t>Um Al-Yanabee’ School, renovated with the participation of 16 volunteers, sponsored by Zain.</a:t>
            </a:r>
          </a:p>
          <a:p>
            <a:pPr algn="l" marL="505476" indent="-252738" lvl="1">
              <a:lnSpc>
                <a:spcPts val="3277"/>
              </a:lnSpc>
              <a:spcBef>
                <a:spcPct val="0"/>
              </a:spcBef>
              <a:buFont typeface="Arial"/>
              <a:buChar char="•"/>
            </a:pPr>
            <a:r>
              <a:rPr lang="en-US" sz="2341" strike="noStrike" u="none">
                <a:solidFill>
                  <a:srgbClr val="000000"/>
                </a:solidFill>
                <a:latin typeface="Yeseva One"/>
                <a:ea typeface="Yeseva One"/>
                <a:cs typeface="Yeseva One"/>
                <a:sym typeface="Yeseva One"/>
              </a:rPr>
              <a:t>Tayyara School, renovated with the participation of 25 volunteers, sponsored by Bank al Etihad.</a:t>
            </a:r>
          </a:p>
          <a:p>
            <a:pPr algn="l">
              <a:lnSpc>
                <a:spcPts val="3277"/>
              </a:lnSpc>
              <a:spcBef>
                <a:spcPct val="0"/>
              </a:spcBef>
            </a:pPr>
          </a:p>
          <a:p>
            <a:pPr algn="l">
              <a:lnSpc>
                <a:spcPts val="3277"/>
              </a:lnSpc>
              <a:spcBef>
                <a:spcPct val="0"/>
              </a:spcBef>
            </a:pPr>
            <a:r>
              <a:rPr lang="en-US" sz="2341" strike="noStrike" u="none">
                <a:solidFill>
                  <a:srgbClr val="000000"/>
                </a:solidFill>
                <a:latin typeface="Yeseva One"/>
                <a:ea typeface="Yeseva One"/>
                <a:cs typeface="Yeseva One"/>
                <a:sym typeface="Yeseva One"/>
              </a:rPr>
              <a:t>The Homes Project is implemented annually as part of LOYAC’s community programs, reflecting its ongoing commitment to reaching the largest possible number of schools in underserved villages and achieving a positive and sustainable impact on the education sector and local communities.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10367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3" id="3"/>
          <p:cNvGraphicFramePr>
            <a:graphicFrameLocks noGrp="true"/>
          </p:cNvGraphicFramePr>
          <p:nvPr/>
        </p:nvGraphicFramePr>
        <p:xfrm>
          <a:off x="141811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pSp>
        <p:nvGrpSpPr>
          <p:cNvPr name="Group 4" id="4"/>
          <p:cNvGrpSpPr/>
          <p:nvPr/>
        </p:nvGrpSpPr>
        <p:grpSpPr>
          <a:xfrm rot="0">
            <a:off x="3296413" y="-33337"/>
            <a:ext cx="14991587" cy="10353675"/>
            <a:chOff x="0" y="0"/>
            <a:chExt cx="3948402" cy="2726894"/>
          </a:xfrm>
        </p:grpSpPr>
        <p:sp>
          <p:nvSpPr>
            <p:cNvPr name="Freeform 5" id="5"/>
            <p:cNvSpPr/>
            <p:nvPr/>
          </p:nvSpPr>
          <p:spPr>
            <a:xfrm flipH="false" flipV="false" rot="0">
              <a:off x="0" y="0"/>
              <a:ext cx="3948402" cy="2726894"/>
            </a:xfrm>
            <a:custGeom>
              <a:avLst/>
              <a:gdLst/>
              <a:ahLst/>
              <a:cxnLst/>
              <a:rect r="r" b="b" t="t" l="l"/>
              <a:pathLst>
                <a:path h="2726894" w="3948402">
                  <a:moveTo>
                    <a:pt x="0" y="0"/>
                  </a:moveTo>
                  <a:lnTo>
                    <a:pt x="3948402" y="0"/>
                  </a:lnTo>
                  <a:lnTo>
                    <a:pt x="3948402" y="2726894"/>
                  </a:lnTo>
                  <a:lnTo>
                    <a:pt x="0" y="2726894"/>
                  </a:lnTo>
                  <a:close/>
                </a:path>
              </a:pathLst>
            </a:custGeom>
            <a:solidFill>
              <a:srgbClr val="E6FFE2"/>
            </a:solidFill>
          </p:spPr>
        </p:sp>
        <p:sp>
          <p:nvSpPr>
            <p:cNvPr name="TextBox 6" id="6"/>
            <p:cNvSpPr txBox="true"/>
            <p:nvPr/>
          </p:nvSpPr>
          <p:spPr>
            <a:xfrm>
              <a:off x="0" y="28575"/>
              <a:ext cx="3948402" cy="2698319"/>
            </a:xfrm>
            <a:prstGeom prst="rect">
              <a:avLst/>
            </a:prstGeom>
          </p:spPr>
          <p:txBody>
            <a:bodyPr anchor="ctr" rtlCol="false" tIns="50800" lIns="50800" bIns="50800" rIns="50800"/>
            <a:lstStyle/>
            <a:p>
              <a:pPr algn="ctr">
                <a:lnSpc>
                  <a:spcPts val="1704"/>
                </a:lnSpc>
              </a:pPr>
            </a:p>
          </p:txBody>
        </p:sp>
      </p:grpSp>
      <p:sp>
        <p:nvSpPr>
          <p:cNvPr name="TextBox 7" id="7"/>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5</a:t>
            </a:r>
          </a:p>
        </p:txBody>
      </p:sp>
      <p:grpSp>
        <p:nvGrpSpPr>
          <p:cNvPr name="Group 8" id="8"/>
          <p:cNvGrpSpPr/>
          <p:nvPr/>
        </p:nvGrpSpPr>
        <p:grpSpPr>
          <a:xfrm rot="0">
            <a:off x="0" y="-728534"/>
            <a:ext cx="18288000" cy="13936903"/>
            <a:chOff x="0" y="0"/>
            <a:chExt cx="2234153" cy="1702601"/>
          </a:xfrm>
        </p:grpSpPr>
        <p:sp>
          <p:nvSpPr>
            <p:cNvPr name="Freeform 9" id="9"/>
            <p:cNvSpPr/>
            <p:nvPr/>
          </p:nvSpPr>
          <p:spPr>
            <a:xfrm flipH="false" flipV="false" rot="0">
              <a:off x="0" y="0"/>
              <a:ext cx="2234153" cy="1702601"/>
            </a:xfrm>
            <a:custGeom>
              <a:avLst/>
              <a:gdLst/>
              <a:ahLst/>
              <a:cxnLst/>
              <a:rect r="r" b="b" t="t" l="l"/>
              <a:pathLst>
                <a:path h="1702601" w="2234153">
                  <a:moveTo>
                    <a:pt x="0" y="0"/>
                  </a:moveTo>
                  <a:lnTo>
                    <a:pt x="2234153" y="0"/>
                  </a:lnTo>
                  <a:lnTo>
                    <a:pt x="2234153" y="1702601"/>
                  </a:lnTo>
                  <a:lnTo>
                    <a:pt x="0" y="1702601"/>
                  </a:lnTo>
                  <a:close/>
                </a:path>
              </a:pathLst>
            </a:custGeom>
            <a:blipFill>
              <a:blip r:embed="rId2">
                <a:alphaModFix amt="6000"/>
              </a:blip>
              <a:stretch>
                <a:fillRect l="-7155" t="0" r="-7155" b="0"/>
              </a:stretch>
            </a:blipFill>
            <a:ln cap="sq">
              <a:noFill/>
              <a:prstDash val="solid"/>
              <a:miter/>
            </a:ln>
          </p:spPr>
        </p:sp>
      </p:grpSp>
      <p:grpSp>
        <p:nvGrpSpPr>
          <p:cNvPr name="Group 10" id="10"/>
          <p:cNvGrpSpPr>
            <a:grpSpLocks noChangeAspect="true"/>
          </p:cNvGrpSpPr>
          <p:nvPr/>
        </p:nvGrpSpPr>
        <p:grpSpPr>
          <a:xfrm rot="0">
            <a:off x="480719" y="1967319"/>
            <a:ext cx="4592855" cy="4592855"/>
            <a:chOff x="0" y="0"/>
            <a:chExt cx="8909050" cy="8909050"/>
          </a:xfrm>
        </p:grpSpPr>
        <p:sp>
          <p:nvSpPr>
            <p:cNvPr name="Freeform 11" id="11"/>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E6FFE2"/>
            </a:solidFill>
          </p:spPr>
        </p:sp>
        <p:sp>
          <p:nvSpPr>
            <p:cNvPr name="Freeform 12" id="12"/>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3"/>
              <a:stretch>
                <a:fillRect l="-13475" t="-4005" r="-48767" b="-4640"/>
              </a:stretch>
            </a:blipFill>
          </p:spPr>
        </p:sp>
        <p:sp>
          <p:nvSpPr>
            <p:cNvPr name="Freeform 13" id="13"/>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E6FFE2"/>
            </a:solidFill>
          </p:spPr>
        </p:sp>
      </p:grpSp>
      <p:sp>
        <p:nvSpPr>
          <p:cNvPr name="Freeform 14" id="14"/>
          <p:cNvSpPr/>
          <p:nvPr/>
        </p:nvSpPr>
        <p:spPr>
          <a:xfrm flipH="false" flipV="false" rot="0">
            <a:off x="494831" y="224517"/>
            <a:ext cx="2513793" cy="1414009"/>
          </a:xfrm>
          <a:custGeom>
            <a:avLst/>
            <a:gdLst/>
            <a:ahLst/>
            <a:cxnLst/>
            <a:rect r="r" b="b" t="t" l="l"/>
            <a:pathLst>
              <a:path h="1414009" w="2513793">
                <a:moveTo>
                  <a:pt x="0" y="0"/>
                </a:moveTo>
                <a:lnTo>
                  <a:pt x="2513793" y="0"/>
                </a:lnTo>
                <a:lnTo>
                  <a:pt x="2513793" y="1414008"/>
                </a:lnTo>
                <a:lnTo>
                  <a:pt x="0" y="1414008"/>
                </a:lnTo>
                <a:lnTo>
                  <a:pt x="0" y="0"/>
                </a:lnTo>
                <a:close/>
              </a:path>
            </a:pathLst>
          </a:custGeom>
          <a:blipFill>
            <a:blip r:embed="rId4"/>
            <a:stretch>
              <a:fillRect l="0" t="0" r="0" b="0"/>
            </a:stretch>
          </a:blipFill>
        </p:spPr>
      </p:sp>
      <p:sp>
        <p:nvSpPr>
          <p:cNvPr name="TextBox 15" id="15"/>
          <p:cNvSpPr txBox="true"/>
          <p:nvPr/>
        </p:nvSpPr>
        <p:spPr>
          <a:xfrm rot="0">
            <a:off x="5331621" y="1272375"/>
            <a:ext cx="12861129" cy="1046988"/>
          </a:xfrm>
          <a:prstGeom prst="rect">
            <a:avLst/>
          </a:prstGeom>
        </p:spPr>
        <p:txBody>
          <a:bodyPr anchor="t" rtlCol="false" tIns="0" lIns="0" bIns="0" rIns="0">
            <a:spAutoFit/>
          </a:bodyPr>
          <a:lstStyle/>
          <a:p>
            <a:pPr algn="l">
              <a:lnSpc>
                <a:spcPts val="2735"/>
              </a:lnSpc>
            </a:pPr>
            <a:r>
              <a:rPr lang="en-US" sz="2399">
                <a:solidFill>
                  <a:srgbClr val="00B74F"/>
                </a:solidFill>
                <a:latin typeface="Yeseva One"/>
                <a:ea typeface="Yeseva One"/>
                <a:cs typeface="Yeseva One"/>
                <a:sym typeface="Yeseva One"/>
              </a:rPr>
              <a:t>Volun</a:t>
            </a:r>
            <a:r>
              <a:rPr lang="en-US" sz="2399">
                <a:solidFill>
                  <a:srgbClr val="00B74F"/>
                </a:solidFill>
                <a:latin typeface="Yeseva One"/>
                <a:ea typeface="Yeseva One"/>
                <a:cs typeface="Yeseva One"/>
                <a:sym typeface="Yeseva One"/>
              </a:rPr>
              <a:t>teer in the Homes in 2025.</a:t>
            </a:r>
          </a:p>
          <a:p>
            <a:pPr algn="l">
              <a:lnSpc>
                <a:spcPts val="2735"/>
              </a:lnSpc>
            </a:pPr>
          </a:p>
          <a:p>
            <a:pPr algn="l">
              <a:lnSpc>
                <a:spcPts val="2735"/>
              </a:lnSpc>
            </a:pPr>
            <a:r>
              <a:rPr lang="en-US" sz="2399">
                <a:solidFill>
                  <a:srgbClr val="00B74F"/>
                </a:solidFill>
                <a:latin typeface="Yeseva One"/>
                <a:ea typeface="Yeseva One"/>
                <a:cs typeface="Yeseva One"/>
                <a:sym typeface="Yeseva One"/>
              </a:rPr>
              <a:t>Student at the Industrial Engineering faculty of Applied Science University.</a:t>
            </a:r>
          </a:p>
        </p:txBody>
      </p:sp>
      <p:sp>
        <p:nvSpPr>
          <p:cNvPr name="TextBox 16" id="16"/>
          <p:cNvSpPr txBox="true"/>
          <p:nvPr/>
        </p:nvSpPr>
        <p:spPr>
          <a:xfrm rot="0">
            <a:off x="5331621" y="282251"/>
            <a:ext cx="8804531" cy="774700"/>
          </a:xfrm>
          <a:prstGeom prst="rect">
            <a:avLst/>
          </a:prstGeom>
        </p:spPr>
        <p:txBody>
          <a:bodyPr anchor="t" rtlCol="false" tIns="0" lIns="0" bIns="0" rIns="0">
            <a:spAutoFit/>
          </a:bodyPr>
          <a:lstStyle/>
          <a:p>
            <a:pPr algn="l" marL="0" indent="0" lvl="0">
              <a:lnSpc>
                <a:spcPts val="6050"/>
              </a:lnSpc>
              <a:spcBef>
                <a:spcPct val="0"/>
              </a:spcBef>
            </a:pPr>
            <a:r>
              <a:rPr lang="en-US" sz="5000" spc="-140">
                <a:solidFill>
                  <a:srgbClr val="00B74F"/>
                </a:solidFill>
                <a:latin typeface="Yeseva One"/>
                <a:ea typeface="Yeseva One"/>
                <a:cs typeface="Yeseva One"/>
                <a:sym typeface="Yeseva One"/>
              </a:rPr>
              <a:t>Asan Qasrawi</a:t>
            </a:r>
          </a:p>
        </p:txBody>
      </p:sp>
      <p:sp>
        <p:nvSpPr>
          <p:cNvPr name="TextBox 17" id="17"/>
          <p:cNvSpPr txBox="true"/>
          <p:nvPr/>
        </p:nvSpPr>
        <p:spPr>
          <a:xfrm rot="0">
            <a:off x="5363384" y="2790560"/>
            <a:ext cx="12481300" cy="6565783"/>
          </a:xfrm>
          <a:prstGeom prst="rect">
            <a:avLst/>
          </a:prstGeom>
        </p:spPr>
        <p:txBody>
          <a:bodyPr anchor="t" rtlCol="false" tIns="0" lIns="0" bIns="0" rIns="0">
            <a:spAutoFit/>
          </a:bodyPr>
          <a:lstStyle/>
          <a:p>
            <a:pPr algn="l">
              <a:lnSpc>
                <a:spcPts val="3506"/>
              </a:lnSpc>
            </a:pPr>
            <a:r>
              <a:rPr lang="en-US" sz="2504" spc="-87">
                <a:solidFill>
                  <a:srgbClr val="231F20"/>
                </a:solidFill>
                <a:latin typeface="Yeseva One"/>
                <a:ea typeface="Yeseva One"/>
                <a:cs typeface="Yeseva One"/>
                <a:sym typeface="Yeseva One"/>
              </a:rPr>
              <a:t>I joined LOYAC during my first year at university and took part in several volunteering activities that played a significant role in shaping my character. One of the most impactful experiences for me was participating in the Homes Project, where I contributed to the renovation and rehabilitation of a school.</a:t>
            </a:r>
          </a:p>
          <a:p>
            <a:pPr algn="l">
              <a:lnSpc>
                <a:spcPts val="3506"/>
              </a:lnSpc>
            </a:pPr>
            <a:r>
              <a:rPr lang="en-US" sz="2504" spc="-87">
                <a:solidFill>
                  <a:srgbClr val="231F20"/>
                </a:solidFill>
                <a:latin typeface="Yeseva One"/>
                <a:ea typeface="Yeseva One"/>
                <a:cs typeface="Yeseva One"/>
                <a:sym typeface="Yeseva One"/>
              </a:rPr>
              <a:t>This volunteering experience had a deep personal impact on me. I became more patient and independent, learned how to work effectively as part of a team, and developed a strong sense of responsibility, even in challenging conditions. During the project, I participated in cleaning, organizing, and painting the school, and I felt a true sense of achievement when I saw the transformation of the space into a cleaner and more welcoming environment for students.</a:t>
            </a:r>
          </a:p>
          <a:p>
            <a:pPr algn="l">
              <a:lnSpc>
                <a:spcPts val="3506"/>
              </a:lnSpc>
            </a:pPr>
            <a:r>
              <a:rPr lang="en-US" sz="2504" spc="-87">
                <a:solidFill>
                  <a:srgbClr val="231F20"/>
                </a:solidFill>
                <a:latin typeface="Yeseva One"/>
                <a:ea typeface="Yeseva One"/>
                <a:cs typeface="Yeseva One"/>
                <a:sym typeface="Yeseva One"/>
              </a:rPr>
              <a:t>What enriched this experience the most was meeting new people and living a simple life away from comfort. This helped me appreciate the blessings I have and truly understand the value of giving, volunteering, and its positive impact on the community.</a:t>
            </a:r>
          </a:p>
          <a:p>
            <a:pPr algn="l">
              <a:lnSpc>
                <a:spcPts val="3506"/>
              </a:lnSpc>
            </a:pPr>
          </a:p>
        </p:txBody>
      </p:sp>
      <p:sp>
        <p:nvSpPr>
          <p:cNvPr name="TextBox 18" id="18"/>
          <p:cNvSpPr txBox="true"/>
          <p:nvPr/>
        </p:nvSpPr>
        <p:spPr>
          <a:xfrm rot="0">
            <a:off x="16410743" y="96418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00B74F"/>
                </a:solidFill>
                <a:latin typeface="Yeseva One"/>
                <a:ea typeface="Yeseva One"/>
                <a:cs typeface="Yeseva One"/>
                <a:sym typeface="Yeseva One"/>
              </a:rPr>
              <a:t>Page 10</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pSp>
        <p:nvGrpSpPr>
          <p:cNvPr name="Group 2" id="2"/>
          <p:cNvGrpSpPr/>
          <p:nvPr/>
        </p:nvGrpSpPr>
        <p:grpSpPr>
          <a:xfrm rot="0">
            <a:off x="-74787" y="-307644"/>
            <a:ext cx="13830525" cy="10594644"/>
            <a:chOff x="0" y="0"/>
            <a:chExt cx="3642608" cy="2790359"/>
          </a:xfrm>
        </p:grpSpPr>
        <p:sp>
          <p:nvSpPr>
            <p:cNvPr name="Freeform 3" id="3"/>
            <p:cNvSpPr/>
            <p:nvPr/>
          </p:nvSpPr>
          <p:spPr>
            <a:xfrm flipH="false" flipV="false" rot="0">
              <a:off x="0" y="0"/>
              <a:ext cx="3642608" cy="2790359"/>
            </a:xfrm>
            <a:custGeom>
              <a:avLst/>
              <a:gdLst/>
              <a:ahLst/>
              <a:cxnLst/>
              <a:rect r="r" b="b" t="t" l="l"/>
              <a:pathLst>
                <a:path h="2790359" w="3642608">
                  <a:moveTo>
                    <a:pt x="0" y="0"/>
                  </a:moveTo>
                  <a:lnTo>
                    <a:pt x="3642608" y="0"/>
                  </a:lnTo>
                  <a:lnTo>
                    <a:pt x="3642608" y="2790359"/>
                  </a:lnTo>
                  <a:lnTo>
                    <a:pt x="0" y="2790359"/>
                  </a:lnTo>
                  <a:close/>
                </a:path>
              </a:pathLst>
            </a:custGeom>
            <a:solidFill>
              <a:srgbClr val="E6FFE2"/>
            </a:solidFill>
          </p:spPr>
        </p:sp>
        <p:sp>
          <p:nvSpPr>
            <p:cNvPr name="TextBox 4" id="4"/>
            <p:cNvSpPr txBox="true"/>
            <p:nvPr/>
          </p:nvSpPr>
          <p:spPr>
            <a:xfrm>
              <a:off x="0" y="28575"/>
              <a:ext cx="3642608" cy="2761784"/>
            </a:xfrm>
            <a:prstGeom prst="rect">
              <a:avLst/>
            </a:prstGeom>
          </p:spPr>
          <p:txBody>
            <a:bodyPr anchor="ctr" rtlCol="false" tIns="50800" lIns="50800" bIns="50800" rIns="50800"/>
            <a:lstStyle/>
            <a:p>
              <a:pPr algn="ctr">
                <a:lnSpc>
                  <a:spcPts val="1704"/>
                </a:lnSpc>
              </a:pPr>
            </a:p>
          </p:txBody>
        </p:sp>
      </p:grpSp>
      <p:grpSp>
        <p:nvGrpSpPr>
          <p:cNvPr name="Group 5" id="5"/>
          <p:cNvGrpSpPr/>
          <p:nvPr/>
        </p:nvGrpSpPr>
        <p:grpSpPr>
          <a:xfrm rot="0">
            <a:off x="5227207" y="0"/>
            <a:ext cx="13060793" cy="10741568"/>
            <a:chOff x="0" y="0"/>
            <a:chExt cx="2070212" cy="1702601"/>
          </a:xfrm>
        </p:grpSpPr>
        <p:sp>
          <p:nvSpPr>
            <p:cNvPr name="Freeform 6" id="6"/>
            <p:cNvSpPr/>
            <p:nvPr/>
          </p:nvSpPr>
          <p:spPr>
            <a:xfrm flipH="false" flipV="false" rot="0">
              <a:off x="0" y="0"/>
              <a:ext cx="2070212" cy="1702601"/>
            </a:xfrm>
            <a:custGeom>
              <a:avLst/>
              <a:gdLst/>
              <a:ahLst/>
              <a:cxnLst/>
              <a:rect r="r" b="b" t="t" l="l"/>
              <a:pathLst>
                <a:path h="1702601" w="2070212">
                  <a:moveTo>
                    <a:pt x="0" y="0"/>
                  </a:moveTo>
                  <a:lnTo>
                    <a:pt x="2070212" y="0"/>
                  </a:lnTo>
                  <a:lnTo>
                    <a:pt x="2070212" y="1702601"/>
                  </a:lnTo>
                  <a:lnTo>
                    <a:pt x="0" y="1702601"/>
                  </a:lnTo>
                  <a:close/>
                </a:path>
              </a:pathLst>
            </a:custGeom>
            <a:blipFill>
              <a:blip r:embed="rId2">
                <a:alphaModFix amt="6000"/>
              </a:blip>
              <a:stretch>
                <a:fillRect l="-11794" t="0" r="-11794" b="0"/>
              </a:stretch>
            </a:blipFill>
            <a:ln cap="sq">
              <a:noFill/>
              <a:prstDash val="solid"/>
              <a:miter/>
            </a:ln>
          </p:spPr>
        </p:sp>
      </p:grpSp>
      <p:sp>
        <p:nvSpPr>
          <p:cNvPr name="Freeform 7" id="7"/>
          <p:cNvSpPr/>
          <p:nvPr/>
        </p:nvSpPr>
        <p:spPr>
          <a:xfrm flipH="false" flipV="false" rot="0">
            <a:off x="-234544" y="-185757"/>
            <a:ext cx="3972542" cy="2234555"/>
          </a:xfrm>
          <a:custGeom>
            <a:avLst/>
            <a:gdLst/>
            <a:ahLst/>
            <a:cxnLst/>
            <a:rect r="r" b="b" t="t" l="l"/>
            <a:pathLst>
              <a:path h="2234555" w="3972542">
                <a:moveTo>
                  <a:pt x="0" y="0"/>
                </a:moveTo>
                <a:lnTo>
                  <a:pt x="3972543" y="0"/>
                </a:lnTo>
                <a:lnTo>
                  <a:pt x="3972543" y="2234556"/>
                </a:lnTo>
                <a:lnTo>
                  <a:pt x="0" y="2234556"/>
                </a:lnTo>
                <a:lnTo>
                  <a:pt x="0" y="0"/>
                </a:lnTo>
                <a:close/>
              </a:path>
            </a:pathLst>
          </a:custGeom>
          <a:blipFill>
            <a:blip r:embed="rId3"/>
            <a:stretch>
              <a:fillRect l="0" t="0" r="0" b="0"/>
            </a:stretch>
          </a:blipFill>
        </p:spPr>
      </p:sp>
      <p:graphicFrame>
        <p:nvGraphicFramePr>
          <p:cNvPr name="Table 8" id="8"/>
          <p:cNvGraphicFramePr>
            <a:graphicFrameLocks noGrp="true"/>
          </p:cNvGraphicFramePr>
          <p:nvPr/>
        </p:nvGraphicFramePr>
        <p:xfrm>
          <a:off x="141811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sp>
        <p:nvSpPr>
          <p:cNvPr name="TextBox 9" id="9"/>
          <p:cNvSpPr txBox="true"/>
          <p:nvPr/>
        </p:nvSpPr>
        <p:spPr>
          <a:xfrm rot="0">
            <a:off x="507500" y="2671160"/>
            <a:ext cx="12760487" cy="6666865"/>
          </a:xfrm>
          <a:prstGeom prst="rect">
            <a:avLst/>
          </a:prstGeom>
        </p:spPr>
        <p:txBody>
          <a:bodyPr anchor="t" rtlCol="false" tIns="0" lIns="0" bIns="0" rIns="0">
            <a:spAutoFit/>
          </a:bodyPr>
          <a:lstStyle/>
          <a:p>
            <a:pPr algn="l">
              <a:lnSpc>
                <a:spcPts val="2659"/>
              </a:lnSpc>
            </a:pPr>
            <a:r>
              <a:rPr lang="en-US" sz="1899">
                <a:solidFill>
                  <a:srgbClr val="000000"/>
                </a:solidFill>
                <a:latin typeface="Yeseva One"/>
                <a:ea typeface="Yeseva One"/>
                <a:cs typeface="Yeseva One"/>
                <a:sym typeface="Yeseva One"/>
              </a:rPr>
              <a:t> </a:t>
            </a:r>
          </a:p>
          <a:p>
            <a:pPr algn="l">
              <a:lnSpc>
                <a:spcPts val="2659"/>
              </a:lnSpc>
            </a:pPr>
            <a:r>
              <a:rPr lang="en-US" sz="1899">
                <a:solidFill>
                  <a:srgbClr val="000000"/>
                </a:solidFill>
                <a:latin typeface="Yeseva One"/>
                <a:ea typeface="Yeseva One"/>
                <a:cs typeface="Yeseva One"/>
                <a:sym typeface="Yeseva One"/>
              </a:rPr>
              <a:t>Sponsored by HIKMA Pharmaceuticals for the past 6 years, this LOYAC social entrepreneurship program empowers participants with the skills to drive positive social change. The camp’s curriculum is certified by Babson College USA.</a:t>
            </a:r>
          </a:p>
          <a:p>
            <a:pPr algn="l">
              <a:lnSpc>
                <a:spcPts val="2659"/>
              </a:lnSpc>
            </a:pPr>
            <a:r>
              <a:rPr lang="en-US" sz="1899">
                <a:solidFill>
                  <a:srgbClr val="000000"/>
                </a:solidFill>
                <a:latin typeface="Yeseva One"/>
                <a:ea typeface="Yeseva One"/>
                <a:cs typeface="Yeseva One"/>
                <a:sym typeface="Yeseva One"/>
              </a:rPr>
              <a:t>Through hands-on learning, mentorship, and entrepreneurship training, the camp empowers participants to think creatively, build problem-solving skills, and develop projects that address pressing societal needs.</a:t>
            </a:r>
          </a:p>
          <a:p>
            <a:pPr algn="l">
              <a:lnSpc>
                <a:spcPts val="2659"/>
              </a:lnSpc>
            </a:pPr>
            <a:r>
              <a:rPr lang="en-US" sz="1899">
                <a:solidFill>
                  <a:srgbClr val="000000"/>
                </a:solidFill>
                <a:latin typeface="Yeseva One"/>
                <a:ea typeface="Yeseva One"/>
                <a:cs typeface="Yeseva One"/>
                <a:sym typeface="Yeseva One"/>
              </a:rPr>
              <a:t>By fostering teamwork, leadership, and digital innovation, we are shaping Jordan's youth.</a:t>
            </a:r>
          </a:p>
          <a:p>
            <a:pPr algn="l">
              <a:lnSpc>
                <a:spcPts val="2659"/>
              </a:lnSpc>
            </a:pPr>
            <a:r>
              <a:rPr lang="en-US" sz="1899">
                <a:solidFill>
                  <a:srgbClr val="000000"/>
                </a:solidFill>
                <a:latin typeface="Yeseva One"/>
                <a:ea typeface="Yeseva One"/>
                <a:cs typeface="Yeseva One"/>
                <a:sym typeface="Yeseva One"/>
              </a:rPr>
              <a:t>This four-day camp hosts 25 participants and provides a structured, hands-on learning experience,</a:t>
            </a:r>
          </a:p>
          <a:p>
            <a:pPr algn="l">
              <a:lnSpc>
                <a:spcPts val="2659"/>
              </a:lnSpc>
            </a:pPr>
          </a:p>
          <a:p>
            <a:pPr algn="l">
              <a:lnSpc>
                <a:spcPts val="2659"/>
              </a:lnSpc>
            </a:pPr>
            <a:r>
              <a:rPr lang="en-US" sz="1899">
                <a:solidFill>
                  <a:srgbClr val="000000"/>
                </a:solidFill>
                <a:latin typeface="Yeseva One"/>
                <a:ea typeface="Yeseva One"/>
                <a:cs typeface="Yeseva One"/>
                <a:sym typeface="Yeseva One"/>
              </a:rPr>
              <a:t> including: </a:t>
            </a:r>
          </a:p>
          <a:p>
            <a:pPr algn="l" marL="410209" indent="-205105" lvl="1">
              <a:lnSpc>
                <a:spcPts val="2659"/>
              </a:lnSpc>
              <a:buFont typeface="Arial"/>
              <a:buChar char="•"/>
            </a:pPr>
            <a:r>
              <a:rPr lang="en-US" sz="1899">
                <a:solidFill>
                  <a:srgbClr val="000000"/>
                </a:solidFill>
                <a:latin typeface="Yeseva One"/>
                <a:ea typeface="Yeseva One"/>
                <a:cs typeface="Yeseva One"/>
                <a:sym typeface="Yeseva One"/>
              </a:rPr>
              <a:t>Day 1: Introduction to innovation and design thinking- exploring problem-solving methodologies.</a:t>
            </a:r>
          </a:p>
          <a:p>
            <a:pPr algn="l" marL="410209" indent="-205105" lvl="1">
              <a:lnSpc>
                <a:spcPts val="2659"/>
              </a:lnSpc>
              <a:buFont typeface="Arial"/>
              <a:buChar char="•"/>
            </a:pPr>
            <a:r>
              <a:rPr lang="en-US" sz="1899">
                <a:solidFill>
                  <a:srgbClr val="000000"/>
                </a:solidFill>
                <a:latin typeface="Yeseva One"/>
                <a:ea typeface="Yeseva One"/>
                <a:cs typeface="Yeseva One"/>
                <a:sym typeface="Yeseva One"/>
              </a:rPr>
              <a:t>Day 2: Entrepreneurship and business model development – turning ideas into sustainable ventures.</a:t>
            </a:r>
          </a:p>
          <a:p>
            <a:pPr algn="l" marL="410209" indent="-205105" lvl="1">
              <a:lnSpc>
                <a:spcPts val="2659"/>
              </a:lnSpc>
              <a:buFont typeface="Arial"/>
              <a:buChar char="•"/>
            </a:pPr>
            <a:r>
              <a:rPr lang="en-US" sz="1899">
                <a:solidFill>
                  <a:srgbClr val="000000"/>
                </a:solidFill>
                <a:latin typeface="Yeseva One"/>
                <a:ea typeface="Yeseva One"/>
                <a:cs typeface="Yeseva One"/>
                <a:sym typeface="Yeseva One"/>
              </a:rPr>
              <a:t>Day 3: Technology and digital innovation – leveraging tech for impactful solutions.</a:t>
            </a:r>
          </a:p>
          <a:p>
            <a:pPr algn="l" marL="410209" indent="-205105" lvl="1">
              <a:lnSpc>
                <a:spcPts val="2659"/>
              </a:lnSpc>
              <a:buFont typeface="Arial"/>
              <a:buChar char="•"/>
            </a:pPr>
            <a:r>
              <a:rPr lang="en-US" sz="1899">
                <a:solidFill>
                  <a:srgbClr val="000000"/>
                </a:solidFill>
                <a:latin typeface="Yeseva One"/>
                <a:ea typeface="Yeseva One"/>
                <a:cs typeface="Yeseva One"/>
                <a:sym typeface="Yeseva One"/>
              </a:rPr>
              <a:t>Day 4: Pitching and presentation skills – preparing participants to showcase their ideas to industry professionals.</a:t>
            </a:r>
          </a:p>
          <a:p>
            <a:pPr algn="l">
              <a:lnSpc>
                <a:spcPts val="2659"/>
              </a:lnSpc>
            </a:pPr>
            <a:r>
              <a:rPr lang="en-US" sz="1899">
                <a:solidFill>
                  <a:srgbClr val="000000"/>
                </a:solidFill>
                <a:latin typeface="Yeseva One"/>
                <a:ea typeface="Yeseva One"/>
                <a:cs typeface="Yeseva One"/>
                <a:sym typeface="Yeseva One"/>
              </a:rPr>
              <a:t> </a:t>
            </a:r>
          </a:p>
          <a:p>
            <a:pPr algn="l">
              <a:lnSpc>
                <a:spcPts val="2659"/>
              </a:lnSpc>
              <a:spcBef>
                <a:spcPct val="0"/>
              </a:spcBef>
            </a:pPr>
            <a:r>
              <a:rPr lang="en-US" sz="1899">
                <a:solidFill>
                  <a:srgbClr val="000000"/>
                </a:solidFill>
                <a:latin typeface="Yeseva One"/>
                <a:ea typeface="Yeseva One"/>
                <a:cs typeface="Yeseva One"/>
                <a:sym typeface="Yeseva One"/>
              </a:rPr>
              <a:t>To date, over 250 young innovators have participated in LOYAC’s Innovation Camp, gaining essential skills to shape their futures and drive positive change in their communities.</a:t>
            </a:r>
          </a:p>
          <a:p>
            <a:pPr algn="l">
              <a:lnSpc>
                <a:spcPts val="2659"/>
              </a:lnSpc>
              <a:spcBef>
                <a:spcPct val="0"/>
              </a:spcBef>
            </a:pPr>
          </a:p>
        </p:txBody>
      </p:sp>
      <p:sp>
        <p:nvSpPr>
          <p:cNvPr name="TextBox 10" id="10"/>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11</a:t>
            </a:r>
          </a:p>
        </p:txBody>
      </p:sp>
      <p:sp>
        <p:nvSpPr>
          <p:cNvPr name="TextBox 11" id="11"/>
          <p:cNvSpPr txBox="true"/>
          <p:nvPr/>
        </p:nvSpPr>
        <p:spPr>
          <a:xfrm rot="0">
            <a:off x="507500" y="1743104"/>
            <a:ext cx="11367147" cy="774700"/>
          </a:xfrm>
          <a:prstGeom prst="rect">
            <a:avLst/>
          </a:prstGeom>
        </p:spPr>
        <p:txBody>
          <a:bodyPr anchor="t" rtlCol="false" tIns="0" lIns="0" bIns="0" rIns="0">
            <a:spAutoFit/>
          </a:bodyPr>
          <a:lstStyle/>
          <a:p>
            <a:pPr algn="l" marL="0" indent="0" lvl="0">
              <a:lnSpc>
                <a:spcPts val="6050"/>
              </a:lnSpc>
              <a:spcBef>
                <a:spcPct val="0"/>
              </a:spcBef>
            </a:pPr>
            <a:r>
              <a:rPr lang="en-US" sz="5000" spc="-140">
                <a:solidFill>
                  <a:srgbClr val="00B74F"/>
                </a:solidFill>
                <a:latin typeface="Yeseva One"/>
                <a:ea typeface="Yeseva One"/>
                <a:cs typeface="Yeseva One"/>
                <a:sym typeface="Yeseva One"/>
              </a:rPr>
              <a:t>I</a:t>
            </a:r>
            <a:r>
              <a:rPr lang="en-US" sz="5000" spc="-140">
                <a:solidFill>
                  <a:srgbClr val="00B74F"/>
                </a:solidFill>
                <a:latin typeface="Yeseva One"/>
                <a:ea typeface="Yeseva One"/>
                <a:cs typeface="Yeseva One"/>
                <a:sym typeface="Yeseva One"/>
              </a:rPr>
              <a:t>nn</a:t>
            </a:r>
            <a:r>
              <a:rPr lang="en-US" sz="5000" spc="-140" strike="noStrike" u="none">
                <a:solidFill>
                  <a:srgbClr val="00B74F"/>
                </a:solidFill>
                <a:latin typeface="Yeseva One"/>
                <a:ea typeface="Yeseva One"/>
                <a:cs typeface="Yeseva One"/>
                <a:sym typeface="Yeseva One"/>
              </a:rPr>
              <a:t>ovation Camp </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10367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3" id="3"/>
          <p:cNvGraphicFramePr>
            <a:graphicFrameLocks noGrp="true"/>
          </p:cNvGraphicFramePr>
          <p:nvPr/>
        </p:nvGraphicFramePr>
        <p:xfrm>
          <a:off x="141811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pSp>
        <p:nvGrpSpPr>
          <p:cNvPr name="Group 4" id="4"/>
          <p:cNvGrpSpPr/>
          <p:nvPr/>
        </p:nvGrpSpPr>
        <p:grpSpPr>
          <a:xfrm rot="0">
            <a:off x="3296413" y="-33337"/>
            <a:ext cx="14991587" cy="10353675"/>
            <a:chOff x="0" y="0"/>
            <a:chExt cx="3948402" cy="2726894"/>
          </a:xfrm>
        </p:grpSpPr>
        <p:sp>
          <p:nvSpPr>
            <p:cNvPr name="Freeform 5" id="5"/>
            <p:cNvSpPr/>
            <p:nvPr/>
          </p:nvSpPr>
          <p:spPr>
            <a:xfrm flipH="false" flipV="false" rot="0">
              <a:off x="0" y="0"/>
              <a:ext cx="3948402" cy="2726894"/>
            </a:xfrm>
            <a:custGeom>
              <a:avLst/>
              <a:gdLst/>
              <a:ahLst/>
              <a:cxnLst/>
              <a:rect r="r" b="b" t="t" l="l"/>
              <a:pathLst>
                <a:path h="2726894" w="3948402">
                  <a:moveTo>
                    <a:pt x="0" y="0"/>
                  </a:moveTo>
                  <a:lnTo>
                    <a:pt x="3948402" y="0"/>
                  </a:lnTo>
                  <a:lnTo>
                    <a:pt x="3948402" y="2726894"/>
                  </a:lnTo>
                  <a:lnTo>
                    <a:pt x="0" y="2726894"/>
                  </a:lnTo>
                  <a:close/>
                </a:path>
              </a:pathLst>
            </a:custGeom>
            <a:solidFill>
              <a:srgbClr val="E6FFE2"/>
            </a:solidFill>
          </p:spPr>
        </p:sp>
        <p:sp>
          <p:nvSpPr>
            <p:cNvPr name="TextBox 6" id="6"/>
            <p:cNvSpPr txBox="true"/>
            <p:nvPr/>
          </p:nvSpPr>
          <p:spPr>
            <a:xfrm>
              <a:off x="0" y="28575"/>
              <a:ext cx="3948402" cy="2698319"/>
            </a:xfrm>
            <a:prstGeom prst="rect">
              <a:avLst/>
            </a:prstGeom>
          </p:spPr>
          <p:txBody>
            <a:bodyPr anchor="ctr" rtlCol="false" tIns="50800" lIns="50800" bIns="50800" rIns="50800"/>
            <a:lstStyle/>
            <a:p>
              <a:pPr algn="ctr">
                <a:lnSpc>
                  <a:spcPts val="1704"/>
                </a:lnSpc>
              </a:pPr>
            </a:p>
          </p:txBody>
        </p:sp>
      </p:grpSp>
      <p:sp>
        <p:nvSpPr>
          <p:cNvPr name="TextBox 7" id="7"/>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5</a:t>
            </a:r>
          </a:p>
        </p:txBody>
      </p:sp>
      <p:grpSp>
        <p:nvGrpSpPr>
          <p:cNvPr name="Group 8" id="8"/>
          <p:cNvGrpSpPr/>
          <p:nvPr/>
        </p:nvGrpSpPr>
        <p:grpSpPr>
          <a:xfrm rot="0">
            <a:off x="90250" y="-1462145"/>
            <a:ext cx="18107499" cy="13799347"/>
            <a:chOff x="0" y="0"/>
            <a:chExt cx="2234153" cy="1702601"/>
          </a:xfrm>
        </p:grpSpPr>
        <p:sp>
          <p:nvSpPr>
            <p:cNvPr name="Freeform 9" id="9"/>
            <p:cNvSpPr/>
            <p:nvPr/>
          </p:nvSpPr>
          <p:spPr>
            <a:xfrm flipH="false" flipV="false" rot="0">
              <a:off x="0" y="0"/>
              <a:ext cx="2234153" cy="1702601"/>
            </a:xfrm>
            <a:custGeom>
              <a:avLst/>
              <a:gdLst/>
              <a:ahLst/>
              <a:cxnLst/>
              <a:rect r="r" b="b" t="t" l="l"/>
              <a:pathLst>
                <a:path h="1702601" w="2234153">
                  <a:moveTo>
                    <a:pt x="0" y="0"/>
                  </a:moveTo>
                  <a:lnTo>
                    <a:pt x="2234153" y="0"/>
                  </a:lnTo>
                  <a:lnTo>
                    <a:pt x="2234153" y="1702601"/>
                  </a:lnTo>
                  <a:lnTo>
                    <a:pt x="0" y="1702601"/>
                  </a:lnTo>
                  <a:close/>
                </a:path>
              </a:pathLst>
            </a:custGeom>
            <a:blipFill>
              <a:blip r:embed="rId2">
                <a:alphaModFix amt="6000"/>
              </a:blip>
              <a:stretch>
                <a:fillRect l="-7155" t="0" r="-7155" b="0"/>
              </a:stretch>
            </a:blipFill>
            <a:ln cap="sq">
              <a:noFill/>
              <a:prstDash val="solid"/>
              <a:miter/>
            </a:ln>
          </p:spPr>
        </p:sp>
      </p:grpSp>
      <p:grpSp>
        <p:nvGrpSpPr>
          <p:cNvPr name="Group 10" id="10"/>
          <p:cNvGrpSpPr>
            <a:grpSpLocks noChangeAspect="true"/>
          </p:cNvGrpSpPr>
          <p:nvPr/>
        </p:nvGrpSpPr>
        <p:grpSpPr>
          <a:xfrm rot="0">
            <a:off x="480719" y="1967319"/>
            <a:ext cx="4593151" cy="4593151"/>
            <a:chOff x="0" y="0"/>
            <a:chExt cx="8909050" cy="8909050"/>
          </a:xfrm>
        </p:grpSpPr>
        <p:sp>
          <p:nvSpPr>
            <p:cNvPr name="Freeform 11" id="11"/>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E6FFE2"/>
            </a:solidFill>
          </p:spPr>
        </p:sp>
        <p:sp>
          <p:nvSpPr>
            <p:cNvPr name="Freeform 12" id="12"/>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3"/>
              <a:stretch>
                <a:fillRect l="-97880" t="-8028" r="223" b="-24332"/>
              </a:stretch>
            </a:blipFill>
          </p:spPr>
        </p:sp>
        <p:sp>
          <p:nvSpPr>
            <p:cNvPr name="Freeform 13" id="13"/>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E6FFE2"/>
            </a:solidFill>
          </p:spPr>
        </p:sp>
      </p:grpSp>
      <p:sp>
        <p:nvSpPr>
          <p:cNvPr name="Freeform 14" id="14"/>
          <p:cNvSpPr/>
          <p:nvPr/>
        </p:nvSpPr>
        <p:spPr>
          <a:xfrm flipH="false" flipV="false" rot="0">
            <a:off x="494831" y="224517"/>
            <a:ext cx="2513793" cy="1414009"/>
          </a:xfrm>
          <a:custGeom>
            <a:avLst/>
            <a:gdLst/>
            <a:ahLst/>
            <a:cxnLst/>
            <a:rect r="r" b="b" t="t" l="l"/>
            <a:pathLst>
              <a:path h="1414009" w="2513793">
                <a:moveTo>
                  <a:pt x="0" y="0"/>
                </a:moveTo>
                <a:lnTo>
                  <a:pt x="2513793" y="0"/>
                </a:lnTo>
                <a:lnTo>
                  <a:pt x="2513793" y="1414008"/>
                </a:lnTo>
                <a:lnTo>
                  <a:pt x="0" y="1414008"/>
                </a:lnTo>
                <a:lnTo>
                  <a:pt x="0" y="0"/>
                </a:lnTo>
                <a:close/>
              </a:path>
            </a:pathLst>
          </a:custGeom>
          <a:blipFill>
            <a:blip r:embed="rId4"/>
            <a:stretch>
              <a:fillRect l="0" t="0" r="0" b="0"/>
            </a:stretch>
          </a:blipFill>
        </p:spPr>
      </p:sp>
      <p:sp>
        <p:nvSpPr>
          <p:cNvPr name="TextBox 15" id="15"/>
          <p:cNvSpPr txBox="true"/>
          <p:nvPr/>
        </p:nvSpPr>
        <p:spPr>
          <a:xfrm rot="0">
            <a:off x="5073870" y="1272375"/>
            <a:ext cx="12481300" cy="1389888"/>
          </a:xfrm>
          <a:prstGeom prst="rect">
            <a:avLst/>
          </a:prstGeom>
        </p:spPr>
        <p:txBody>
          <a:bodyPr anchor="t" rtlCol="false" tIns="0" lIns="0" bIns="0" rIns="0">
            <a:spAutoFit/>
          </a:bodyPr>
          <a:lstStyle/>
          <a:p>
            <a:pPr algn="l">
              <a:lnSpc>
                <a:spcPts val="2735"/>
              </a:lnSpc>
            </a:pPr>
            <a:r>
              <a:rPr lang="en-US" sz="2399">
                <a:solidFill>
                  <a:srgbClr val="00B74F"/>
                </a:solidFill>
                <a:latin typeface="Yeseva One"/>
                <a:ea typeface="Yeseva One"/>
                <a:cs typeface="Yeseva One"/>
                <a:sym typeface="Yeseva One"/>
              </a:rPr>
              <a:t>Participated in the Innovation Camp in 2025.</a:t>
            </a:r>
          </a:p>
          <a:p>
            <a:pPr algn="l">
              <a:lnSpc>
                <a:spcPts val="2735"/>
              </a:lnSpc>
            </a:pPr>
          </a:p>
          <a:p>
            <a:pPr algn="l">
              <a:lnSpc>
                <a:spcPts val="2735"/>
              </a:lnSpc>
            </a:pPr>
            <a:r>
              <a:rPr lang="en-US" sz="2399">
                <a:solidFill>
                  <a:srgbClr val="00B74F"/>
                </a:solidFill>
                <a:latin typeface="Yeseva One"/>
                <a:ea typeface="Yeseva One"/>
                <a:cs typeface="Yeseva One"/>
                <a:sym typeface="Yeseva One"/>
              </a:rPr>
              <a:t>Student at the Information Technology faculty of German Jordanian University.</a:t>
            </a:r>
          </a:p>
          <a:p>
            <a:pPr algn="l">
              <a:lnSpc>
                <a:spcPts val="2735"/>
              </a:lnSpc>
            </a:pPr>
          </a:p>
        </p:txBody>
      </p:sp>
      <p:sp>
        <p:nvSpPr>
          <p:cNvPr name="TextBox 16" id="16"/>
          <p:cNvSpPr txBox="true"/>
          <p:nvPr/>
        </p:nvSpPr>
        <p:spPr>
          <a:xfrm rot="0">
            <a:off x="5073870" y="278600"/>
            <a:ext cx="8804531" cy="774700"/>
          </a:xfrm>
          <a:prstGeom prst="rect">
            <a:avLst/>
          </a:prstGeom>
        </p:spPr>
        <p:txBody>
          <a:bodyPr anchor="t" rtlCol="false" tIns="0" lIns="0" bIns="0" rIns="0">
            <a:spAutoFit/>
          </a:bodyPr>
          <a:lstStyle/>
          <a:p>
            <a:pPr algn="l" marL="0" indent="0" lvl="0">
              <a:lnSpc>
                <a:spcPts val="6050"/>
              </a:lnSpc>
              <a:spcBef>
                <a:spcPct val="0"/>
              </a:spcBef>
            </a:pPr>
            <a:r>
              <a:rPr lang="en-US" sz="5000" spc="-140">
                <a:solidFill>
                  <a:srgbClr val="00B74F"/>
                </a:solidFill>
                <a:latin typeface="Yeseva One"/>
                <a:ea typeface="Yeseva One"/>
                <a:cs typeface="Yeseva One"/>
                <a:sym typeface="Yeseva One"/>
              </a:rPr>
              <a:t>Qai</a:t>
            </a:r>
            <a:r>
              <a:rPr lang="en-US" sz="5000" spc="-140" strike="noStrike" u="none">
                <a:solidFill>
                  <a:srgbClr val="00B74F"/>
                </a:solidFill>
                <a:latin typeface="Yeseva One"/>
                <a:ea typeface="Yeseva One"/>
                <a:cs typeface="Yeseva One"/>
                <a:sym typeface="Yeseva One"/>
              </a:rPr>
              <a:t>s</a:t>
            </a:r>
            <a:r>
              <a:rPr lang="en-US" sz="5000" spc="-140" strike="noStrike" u="none">
                <a:solidFill>
                  <a:srgbClr val="00B74F"/>
                </a:solidFill>
                <a:latin typeface="Yeseva One"/>
                <a:ea typeface="Yeseva One"/>
                <a:cs typeface="Yeseva One"/>
                <a:sym typeface="Yeseva One"/>
              </a:rPr>
              <a:t> Mw</a:t>
            </a:r>
            <a:r>
              <a:rPr lang="en-US" sz="5000" spc="-140" strike="noStrike" u="none">
                <a:solidFill>
                  <a:srgbClr val="00B74F"/>
                </a:solidFill>
                <a:latin typeface="Yeseva One"/>
                <a:ea typeface="Yeseva One"/>
                <a:cs typeface="Yeseva One"/>
                <a:sym typeface="Yeseva One"/>
              </a:rPr>
              <a:t>a</a:t>
            </a:r>
            <a:r>
              <a:rPr lang="en-US" sz="5000" spc="-140" strike="noStrike" u="none">
                <a:solidFill>
                  <a:srgbClr val="00B74F"/>
                </a:solidFill>
                <a:latin typeface="Yeseva One"/>
                <a:ea typeface="Yeseva One"/>
                <a:cs typeface="Yeseva One"/>
                <a:sym typeface="Yeseva One"/>
              </a:rPr>
              <a:t>faq</a:t>
            </a:r>
            <a:r>
              <a:rPr lang="en-US" sz="5000" spc="-140" strike="noStrike" u="none">
                <a:solidFill>
                  <a:srgbClr val="00B74F"/>
                </a:solidFill>
                <a:latin typeface="Yeseva One"/>
                <a:ea typeface="Yeseva One"/>
                <a:cs typeface="Yeseva One"/>
                <a:sym typeface="Yeseva One"/>
              </a:rPr>
              <a:t> Al</a:t>
            </a:r>
            <a:r>
              <a:rPr lang="en-US" sz="5000" spc="-140" strike="noStrike" u="none">
                <a:solidFill>
                  <a:srgbClr val="00B74F"/>
                </a:solidFill>
                <a:latin typeface="Yeseva One"/>
                <a:ea typeface="Yeseva One"/>
                <a:cs typeface="Yeseva One"/>
                <a:sym typeface="Yeseva One"/>
              </a:rPr>
              <a:t>-Sa</a:t>
            </a:r>
            <a:r>
              <a:rPr lang="en-US" sz="5000" spc="-140" strike="noStrike" u="none">
                <a:solidFill>
                  <a:srgbClr val="00B74F"/>
                </a:solidFill>
                <a:latin typeface="Yeseva One"/>
                <a:ea typeface="Yeseva One"/>
                <a:cs typeface="Yeseva One"/>
                <a:sym typeface="Yeseva One"/>
              </a:rPr>
              <a:t>l</a:t>
            </a:r>
            <a:r>
              <a:rPr lang="en-US" sz="5000" spc="-140" strike="noStrike" u="none">
                <a:solidFill>
                  <a:srgbClr val="00B74F"/>
                </a:solidFill>
                <a:latin typeface="Yeseva One"/>
                <a:ea typeface="Yeseva One"/>
                <a:cs typeface="Yeseva One"/>
                <a:sym typeface="Yeseva One"/>
              </a:rPr>
              <a:t>m</a:t>
            </a:r>
            <a:r>
              <a:rPr lang="en-US" sz="5000" spc="-140" strike="noStrike" u="none">
                <a:solidFill>
                  <a:srgbClr val="00B74F"/>
                </a:solidFill>
                <a:latin typeface="Yeseva One"/>
                <a:ea typeface="Yeseva One"/>
                <a:cs typeface="Yeseva One"/>
                <a:sym typeface="Yeseva One"/>
              </a:rPr>
              <a:t>a</a:t>
            </a:r>
            <a:r>
              <a:rPr lang="en-US" sz="5000" spc="-140" strike="noStrike" u="none">
                <a:solidFill>
                  <a:srgbClr val="00B74F"/>
                </a:solidFill>
                <a:latin typeface="Yeseva One"/>
                <a:ea typeface="Yeseva One"/>
                <a:cs typeface="Yeseva One"/>
                <a:sym typeface="Yeseva One"/>
              </a:rPr>
              <a:t>n</a:t>
            </a:r>
          </a:p>
        </p:txBody>
      </p:sp>
      <p:sp>
        <p:nvSpPr>
          <p:cNvPr name="TextBox 17" id="17"/>
          <p:cNvSpPr txBox="true"/>
          <p:nvPr/>
        </p:nvSpPr>
        <p:spPr>
          <a:xfrm rot="0">
            <a:off x="5073870" y="2404480"/>
            <a:ext cx="12481300" cy="6951863"/>
          </a:xfrm>
          <a:prstGeom prst="rect">
            <a:avLst/>
          </a:prstGeom>
        </p:spPr>
        <p:txBody>
          <a:bodyPr anchor="t" rtlCol="false" tIns="0" lIns="0" bIns="0" rIns="0">
            <a:spAutoFit/>
          </a:bodyPr>
          <a:lstStyle/>
          <a:p>
            <a:pPr algn="l">
              <a:lnSpc>
                <a:spcPts val="3226"/>
              </a:lnSpc>
            </a:pPr>
            <a:r>
              <a:rPr lang="en-US" sz="2304" spc="-80">
                <a:solidFill>
                  <a:srgbClr val="231F20"/>
                </a:solidFill>
                <a:latin typeface="Yeseva One"/>
                <a:ea typeface="Yeseva One"/>
                <a:cs typeface="Yeseva One"/>
                <a:sym typeface="Yeseva One"/>
              </a:rPr>
              <a:t>The </a:t>
            </a:r>
            <a:r>
              <a:rPr lang="en-US" sz="2304" spc="-80">
                <a:solidFill>
                  <a:srgbClr val="231F20"/>
                </a:solidFill>
                <a:latin typeface="Yeseva One"/>
                <a:ea typeface="Yeseva One"/>
                <a:cs typeface="Yeseva One"/>
                <a:sym typeface="Yeseva One"/>
              </a:rPr>
              <a:t>Innovation Camp was an unforgettable journey that awakened my creativity and strengt</a:t>
            </a:r>
            <a:r>
              <a:rPr lang="en-US" sz="2304" spc="-80">
                <a:solidFill>
                  <a:srgbClr val="231F20"/>
                </a:solidFill>
                <a:latin typeface="Yeseva One"/>
                <a:ea typeface="Yeseva One"/>
                <a:cs typeface="Yeseva One"/>
                <a:sym typeface="Yeseva One"/>
              </a:rPr>
              <a:t>hened my belief in teamwork. Working alongside my amazing team, we transformed an idea into a winning project a powerful reminder that passion, collaboration, and belief can turn a simple thought into something truly extraordinary.</a:t>
            </a:r>
          </a:p>
          <a:p>
            <a:pPr algn="l">
              <a:lnSpc>
                <a:spcPts val="3226"/>
              </a:lnSpc>
            </a:pPr>
          </a:p>
          <a:p>
            <a:pPr algn="l">
              <a:lnSpc>
                <a:spcPts val="3226"/>
              </a:lnSpc>
            </a:pPr>
            <a:r>
              <a:rPr lang="en-US" sz="2304" spc="-80">
                <a:solidFill>
                  <a:srgbClr val="231F20"/>
                </a:solidFill>
                <a:latin typeface="Yeseva One"/>
                <a:ea typeface="Yeseva One"/>
                <a:cs typeface="Yeseva One"/>
                <a:sym typeface="Yeseva One"/>
              </a:rPr>
              <a:t>I was incredibly happy and proud when I learned that our team’s project idea had won at the end of the camp. </a:t>
            </a:r>
            <a:r>
              <a:rPr lang="en-US" sz="2304" spc="-80">
                <a:solidFill>
                  <a:srgbClr val="231F20"/>
                </a:solidFill>
                <a:latin typeface="Yeseva One"/>
                <a:ea typeface="Yeseva One"/>
                <a:cs typeface="Yeseva One"/>
                <a:sym typeface="Yeseva One"/>
              </a:rPr>
              <a:t>This achievement greatly increased my motivation to explore the challenges faced by persons with disabilities and to think more deeply about the services that could be developed to make their lives easier. It also raised my awareness and helped me realize how much there is to learn and do in this area, something I had not fully understood before.</a:t>
            </a:r>
          </a:p>
          <a:p>
            <a:pPr algn="l">
              <a:lnSpc>
                <a:spcPts val="3226"/>
              </a:lnSpc>
            </a:pPr>
          </a:p>
          <a:p>
            <a:pPr algn="l">
              <a:lnSpc>
                <a:spcPts val="3226"/>
              </a:lnSpc>
            </a:pPr>
            <a:r>
              <a:rPr lang="en-US" sz="2304" spc="-80">
                <a:solidFill>
                  <a:srgbClr val="231F20"/>
                </a:solidFill>
                <a:latin typeface="Yeseva One"/>
                <a:ea typeface="Yeseva One"/>
                <a:cs typeface="Yeseva One"/>
                <a:sym typeface="Yeseva One"/>
              </a:rPr>
              <a:t>The camp pushed me to step outside my comfort zone, to listen, to lead, and to see challenges as opportunities for growth. It holds a special place in my heart, reminding me that innovation begins with curiosity and the courage to dream differently. I am truly grateful to LOYAC and Hikma Pharmaceuticals for creating an empowering environment that inspires young minds to dream, build, and contribute to shaping a brighter future.</a:t>
            </a:r>
          </a:p>
        </p:txBody>
      </p:sp>
      <p:sp>
        <p:nvSpPr>
          <p:cNvPr name="TextBox 18" id="18"/>
          <p:cNvSpPr txBox="true"/>
          <p:nvPr/>
        </p:nvSpPr>
        <p:spPr>
          <a:xfrm rot="0">
            <a:off x="16410743" y="96418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00B74F"/>
                </a:solidFill>
                <a:latin typeface="Yeseva One"/>
                <a:ea typeface="Yeseva One"/>
                <a:cs typeface="Yeseva One"/>
                <a:sym typeface="Yeseva One"/>
              </a:rPr>
              <a:t>Page 12</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pSp>
        <p:nvGrpSpPr>
          <p:cNvPr name="Group 2" id="2"/>
          <p:cNvGrpSpPr/>
          <p:nvPr/>
        </p:nvGrpSpPr>
        <p:grpSpPr>
          <a:xfrm rot="0">
            <a:off x="-74787" y="-307644"/>
            <a:ext cx="15390510" cy="10594644"/>
            <a:chOff x="0" y="0"/>
            <a:chExt cx="4053468" cy="2790359"/>
          </a:xfrm>
        </p:grpSpPr>
        <p:sp>
          <p:nvSpPr>
            <p:cNvPr name="Freeform 3" id="3"/>
            <p:cNvSpPr/>
            <p:nvPr/>
          </p:nvSpPr>
          <p:spPr>
            <a:xfrm flipH="false" flipV="false" rot="0">
              <a:off x="0" y="0"/>
              <a:ext cx="4053468" cy="2790359"/>
            </a:xfrm>
            <a:custGeom>
              <a:avLst/>
              <a:gdLst/>
              <a:ahLst/>
              <a:cxnLst/>
              <a:rect r="r" b="b" t="t" l="l"/>
              <a:pathLst>
                <a:path h="2790359" w="4053468">
                  <a:moveTo>
                    <a:pt x="0" y="0"/>
                  </a:moveTo>
                  <a:lnTo>
                    <a:pt x="4053468" y="0"/>
                  </a:lnTo>
                  <a:lnTo>
                    <a:pt x="4053468" y="2790359"/>
                  </a:lnTo>
                  <a:lnTo>
                    <a:pt x="0" y="2790359"/>
                  </a:lnTo>
                  <a:close/>
                </a:path>
              </a:pathLst>
            </a:custGeom>
            <a:solidFill>
              <a:srgbClr val="E6FFE2"/>
            </a:solidFill>
          </p:spPr>
        </p:sp>
        <p:sp>
          <p:nvSpPr>
            <p:cNvPr name="TextBox 4" id="4"/>
            <p:cNvSpPr txBox="true"/>
            <p:nvPr/>
          </p:nvSpPr>
          <p:spPr>
            <a:xfrm>
              <a:off x="0" y="28575"/>
              <a:ext cx="4053468" cy="2761784"/>
            </a:xfrm>
            <a:prstGeom prst="rect">
              <a:avLst/>
            </a:prstGeom>
          </p:spPr>
          <p:txBody>
            <a:bodyPr anchor="ctr" rtlCol="false" tIns="50800" lIns="50800" bIns="50800" rIns="50800"/>
            <a:lstStyle/>
            <a:p>
              <a:pPr algn="ctr">
                <a:lnSpc>
                  <a:spcPts val="1704"/>
                </a:lnSpc>
              </a:pPr>
            </a:p>
          </p:txBody>
        </p:sp>
      </p:grpSp>
      <p:grpSp>
        <p:nvGrpSpPr>
          <p:cNvPr name="Group 5" id="5"/>
          <p:cNvGrpSpPr/>
          <p:nvPr/>
        </p:nvGrpSpPr>
        <p:grpSpPr>
          <a:xfrm rot="0">
            <a:off x="0" y="-1501696"/>
            <a:ext cx="18362787" cy="15102079"/>
            <a:chOff x="0" y="0"/>
            <a:chExt cx="2070212" cy="1702601"/>
          </a:xfrm>
        </p:grpSpPr>
        <p:sp>
          <p:nvSpPr>
            <p:cNvPr name="Freeform 6" id="6"/>
            <p:cNvSpPr/>
            <p:nvPr/>
          </p:nvSpPr>
          <p:spPr>
            <a:xfrm flipH="false" flipV="false" rot="0">
              <a:off x="0" y="0"/>
              <a:ext cx="2070212" cy="1702601"/>
            </a:xfrm>
            <a:custGeom>
              <a:avLst/>
              <a:gdLst/>
              <a:ahLst/>
              <a:cxnLst/>
              <a:rect r="r" b="b" t="t" l="l"/>
              <a:pathLst>
                <a:path h="1702601" w="2070212">
                  <a:moveTo>
                    <a:pt x="0" y="0"/>
                  </a:moveTo>
                  <a:lnTo>
                    <a:pt x="2070212" y="0"/>
                  </a:lnTo>
                  <a:lnTo>
                    <a:pt x="2070212" y="1702601"/>
                  </a:lnTo>
                  <a:lnTo>
                    <a:pt x="0" y="1702601"/>
                  </a:lnTo>
                  <a:close/>
                </a:path>
              </a:pathLst>
            </a:custGeom>
            <a:blipFill>
              <a:blip r:embed="rId2">
                <a:alphaModFix amt="6000"/>
              </a:blip>
              <a:stretch>
                <a:fillRect l="-11794" t="0" r="-11794" b="0"/>
              </a:stretch>
            </a:blipFill>
            <a:ln cap="sq">
              <a:noFill/>
              <a:prstDash val="solid"/>
              <a:miter/>
            </a:ln>
          </p:spPr>
        </p:sp>
      </p:grpSp>
      <p:sp>
        <p:nvSpPr>
          <p:cNvPr name="Freeform 7" id="7"/>
          <p:cNvSpPr/>
          <p:nvPr/>
        </p:nvSpPr>
        <p:spPr>
          <a:xfrm flipH="false" flipV="false" rot="0">
            <a:off x="-234544" y="-185757"/>
            <a:ext cx="3972542" cy="2234555"/>
          </a:xfrm>
          <a:custGeom>
            <a:avLst/>
            <a:gdLst/>
            <a:ahLst/>
            <a:cxnLst/>
            <a:rect r="r" b="b" t="t" l="l"/>
            <a:pathLst>
              <a:path h="2234555" w="3972542">
                <a:moveTo>
                  <a:pt x="0" y="0"/>
                </a:moveTo>
                <a:lnTo>
                  <a:pt x="3972543" y="0"/>
                </a:lnTo>
                <a:lnTo>
                  <a:pt x="3972543" y="2234556"/>
                </a:lnTo>
                <a:lnTo>
                  <a:pt x="0" y="2234556"/>
                </a:lnTo>
                <a:lnTo>
                  <a:pt x="0" y="0"/>
                </a:lnTo>
                <a:close/>
              </a:path>
            </a:pathLst>
          </a:custGeom>
          <a:blipFill>
            <a:blip r:embed="rId3"/>
            <a:stretch>
              <a:fillRect l="0" t="0" r="0" b="0"/>
            </a:stretch>
          </a:blipFill>
        </p:spPr>
      </p:sp>
      <p:graphicFrame>
        <p:nvGraphicFramePr>
          <p:cNvPr name="Table 8" id="8"/>
          <p:cNvGraphicFramePr>
            <a:graphicFrameLocks noGrp="true"/>
          </p:cNvGraphicFramePr>
          <p:nvPr/>
        </p:nvGraphicFramePr>
        <p:xfrm>
          <a:off x="141811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sp>
        <p:nvSpPr>
          <p:cNvPr name="TextBox 9" id="9"/>
          <p:cNvSpPr txBox="true"/>
          <p:nvPr/>
        </p:nvSpPr>
        <p:spPr>
          <a:xfrm rot="0">
            <a:off x="507500" y="2671160"/>
            <a:ext cx="14240935" cy="6309360"/>
          </a:xfrm>
          <a:prstGeom prst="rect">
            <a:avLst/>
          </a:prstGeom>
        </p:spPr>
        <p:txBody>
          <a:bodyPr anchor="t" rtlCol="false" tIns="0" lIns="0" bIns="0" rIns="0">
            <a:spAutoFit/>
          </a:bodyPr>
          <a:lstStyle/>
          <a:p>
            <a:pPr algn="l">
              <a:lnSpc>
                <a:spcPts val="2939"/>
              </a:lnSpc>
            </a:pPr>
            <a:r>
              <a:rPr lang="en-US" sz="2099">
                <a:solidFill>
                  <a:srgbClr val="000000"/>
                </a:solidFill>
                <a:latin typeface="Yeseva One"/>
                <a:ea typeface="Yeseva One"/>
                <a:cs typeface="Yeseva One"/>
                <a:sym typeface="Yeseva One"/>
              </a:rPr>
              <a:t>At LOYAC, community service is a fundamental pillar embedded across all programs, providing participants with meaningful opportunities to engage with their communities and experience the true value of giving back. Through hands-on service, participants develop a strong sense of social responsibility, empathy, and civic engagement, while contributing to sustainable community development.</a:t>
            </a:r>
          </a:p>
          <a:p>
            <a:pPr algn="l">
              <a:lnSpc>
                <a:spcPts val="2939"/>
              </a:lnSpc>
            </a:pPr>
          </a:p>
          <a:p>
            <a:pPr algn="l">
              <a:lnSpc>
                <a:spcPts val="2939"/>
              </a:lnSpc>
            </a:pPr>
            <a:r>
              <a:rPr lang="en-US" sz="2099">
                <a:solidFill>
                  <a:srgbClr val="000000"/>
                </a:solidFill>
                <a:latin typeface="Yeseva One"/>
                <a:ea typeface="Yeseva One"/>
                <a:cs typeface="Yeseva One"/>
                <a:sym typeface="Yeseva One"/>
              </a:rPr>
              <a:t>LOYAC’s Community Service Program has generated a powerful and lasting impact, earning widespread recognition and appreciation from community stakeholders. As a result, both LOYAC and its volunteers are regarded as trusted, valued, and sought-after partners in community-based initiatives.</a:t>
            </a:r>
          </a:p>
          <a:p>
            <a:pPr algn="l">
              <a:lnSpc>
                <a:spcPts val="2939"/>
              </a:lnSpc>
            </a:pPr>
          </a:p>
          <a:p>
            <a:pPr algn="l">
              <a:lnSpc>
                <a:spcPts val="2939"/>
              </a:lnSpc>
            </a:pPr>
            <a:r>
              <a:rPr lang="en-US" sz="2099">
                <a:solidFill>
                  <a:srgbClr val="000000"/>
                </a:solidFill>
                <a:latin typeface="Yeseva One"/>
                <a:ea typeface="Yeseva One"/>
                <a:cs typeface="Yeseva One"/>
                <a:sym typeface="Yeseva One"/>
              </a:rPr>
              <a:t>The program is designed to empower participants to assess the unique needs of their local communities and to take an active role in designing and implementing creative, proactive projects that address these needs while enhancing their surrounding environments. This approach </a:t>
            </a:r>
            <a:r>
              <a:rPr lang="en-US" sz="2099">
                <a:solidFill>
                  <a:srgbClr val="000000"/>
                </a:solidFill>
                <a:latin typeface="Yeseva One"/>
                <a:ea typeface="Yeseva One"/>
                <a:cs typeface="Yeseva One"/>
                <a:sym typeface="Yeseva One"/>
              </a:rPr>
              <a:t>not</a:t>
            </a:r>
            <a:r>
              <a:rPr lang="en-US" sz="2099">
                <a:solidFill>
                  <a:srgbClr val="000000"/>
                </a:solidFill>
                <a:latin typeface="Yeseva One"/>
                <a:ea typeface="Yeseva One"/>
                <a:cs typeface="Yeseva One"/>
                <a:sym typeface="Yeseva One"/>
              </a:rPr>
              <a:t> only strengthens communities but also equips participants with leadership, teamwork, and problem solving skills.</a:t>
            </a:r>
          </a:p>
          <a:p>
            <a:pPr algn="l">
              <a:lnSpc>
                <a:spcPts val="2939"/>
              </a:lnSpc>
            </a:pPr>
          </a:p>
          <a:p>
            <a:pPr algn="l">
              <a:lnSpc>
                <a:spcPts val="2939"/>
              </a:lnSpc>
              <a:spcBef>
                <a:spcPct val="0"/>
              </a:spcBef>
            </a:pPr>
            <a:r>
              <a:rPr lang="en-US" sz="2099">
                <a:solidFill>
                  <a:srgbClr val="000000"/>
                </a:solidFill>
                <a:latin typeface="Yeseva One"/>
                <a:ea typeface="Yeseva One"/>
                <a:cs typeface="Yeseva One"/>
                <a:sym typeface="Yeseva One"/>
              </a:rPr>
              <a:t>In 2025, a total of 743 volunteers contributed over 6,000 hours of community service, reflecting LOYAC’s continued commitment to fostering active citizenship and creating measurable, positive social impact.</a:t>
            </a:r>
          </a:p>
        </p:txBody>
      </p:sp>
      <p:sp>
        <p:nvSpPr>
          <p:cNvPr name="TextBox 10" id="10"/>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13</a:t>
            </a:r>
          </a:p>
        </p:txBody>
      </p:sp>
      <p:sp>
        <p:nvSpPr>
          <p:cNvPr name="TextBox 11" id="11"/>
          <p:cNvSpPr txBox="true"/>
          <p:nvPr/>
        </p:nvSpPr>
        <p:spPr>
          <a:xfrm rot="0">
            <a:off x="507500" y="1743104"/>
            <a:ext cx="14240935" cy="774700"/>
          </a:xfrm>
          <a:prstGeom prst="rect">
            <a:avLst/>
          </a:prstGeom>
        </p:spPr>
        <p:txBody>
          <a:bodyPr anchor="t" rtlCol="false" tIns="0" lIns="0" bIns="0" rIns="0">
            <a:spAutoFit/>
          </a:bodyPr>
          <a:lstStyle/>
          <a:p>
            <a:pPr algn="l" marL="0" indent="0" lvl="0">
              <a:lnSpc>
                <a:spcPts val="6050"/>
              </a:lnSpc>
              <a:spcBef>
                <a:spcPct val="0"/>
              </a:spcBef>
            </a:pPr>
            <a:r>
              <a:rPr lang="en-US" sz="5000" spc="-140">
                <a:solidFill>
                  <a:srgbClr val="00B74F"/>
                </a:solidFill>
                <a:latin typeface="Yeseva One"/>
                <a:ea typeface="Yeseva One"/>
                <a:cs typeface="Yeseva One"/>
                <a:sym typeface="Yeseva One"/>
              </a:rPr>
              <a:t>Volu</a:t>
            </a:r>
            <a:r>
              <a:rPr lang="en-US" sz="5000" spc="-140">
                <a:solidFill>
                  <a:srgbClr val="00B74F"/>
                </a:solidFill>
                <a:latin typeface="Yeseva One"/>
                <a:ea typeface="Yeseva One"/>
                <a:cs typeface="Yeseva One"/>
                <a:sym typeface="Yeseva One"/>
              </a:rPr>
              <a:t>nteering </a:t>
            </a:r>
            <a:r>
              <a:rPr lang="en-US" sz="5000" spc="-140" strike="noStrike" u="none">
                <a:solidFill>
                  <a:srgbClr val="00B74F"/>
                </a:solidFill>
                <a:latin typeface="Yeseva One"/>
                <a:ea typeface="Yeseva One"/>
                <a:cs typeface="Yeseva One"/>
                <a:sym typeface="Yeseva One"/>
              </a:rPr>
              <a:t>and Community Service Program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10367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3" id="3"/>
          <p:cNvGraphicFramePr>
            <a:graphicFrameLocks noGrp="true"/>
          </p:cNvGraphicFramePr>
          <p:nvPr/>
        </p:nvGraphicFramePr>
        <p:xfrm>
          <a:off x="141811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pSp>
        <p:nvGrpSpPr>
          <p:cNvPr name="Group 4" id="4"/>
          <p:cNvGrpSpPr/>
          <p:nvPr/>
        </p:nvGrpSpPr>
        <p:grpSpPr>
          <a:xfrm rot="0">
            <a:off x="3296413" y="-33337"/>
            <a:ext cx="14991587" cy="10353675"/>
            <a:chOff x="0" y="0"/>
            <a:chExt cx="3948402" cy="2726894"/>
          </a:xfrm>
        </p:grpSpPr>
        <p:sp>
          <p:nvSpPr>
            <p:cNvPr name="Freeform 5" id="5"/>
            <p:cNvSpPr/>
            <p:nvPr/>
          </p:nvSpPr>
          <p:spPr>
            <a:xfrm flipH="false" flipV="false" rot="0">
              <a:off x="0" y="0"/>
              <a:ext cx="3948402" cy="2726894"/>
            </a:xfrm>
            <a:custGeom>
              <a:avLst/>
              <a:gdLst/>
              <a:ahLst/>
              <a:cxnLst/>
              <a:rect r="r" b="b" t="t" l="l"/>
              <a:pathLst>
                <a:path h="2726894" w="3948402">
                  <a:moveTo>
                    <a:pt x="0" y="0"/>
                  </a:moveTo>
                  <a:lnTo>
                    <a:pt x="3948402" y="0"/>
                  </a:lnTo>
                  <a:lnTo>
                    <a:pt x="3948402" y="2726894"/>
                  </a:lnTo>
                  <a:lnTo>
                    <a:pt x="0" y="2726894"/>
                  </a:lnTo>
                  <a:close/>
                </a:path>
              </a:pathLst>
            </a:custGeom>
            <a:solidFill>
              <a:srgbClr val="E6FFE2"/>
            </a:solidFill>
          </p:spPr>
        </p:sp>
        <p:sp>
          <p:nvSpPr>
            <p:cNvPr name="TextBox 6" id="6"/>
            <p:cNvSpPr txBox="true"/>
            <p:nvPr/>
          </p:nvSpPr>
          <p:spPr>
            <a:xfrm>
              <a:off x="0" y="28575"/>
              <a:ext cx="3948402" cy="2698319"/>
            </a:xfrm>
            <a:prstGeom prst="rect">
              <a:avLst/>
            </a:prstGeom>
          </p:spPr>
          <p:txBody>
            <a:bodyPr anchor="ctr" rtlCol="false" tIns="50800" lIns="50800" bIns="50800" rIns="50800"/>
            <a:lstStyle/>
            <a:p>
              <a:pPr algn="ctr">
                <a:lnSpc>
                  <a:spcPts val="1704"/>
                </a:lnSpc>
              </a:pPr>
            </a:p>
          </p:txBody>
        </p:sp>
      </p:grpSp>
      <p:sp>
        <p:nvSpPr>
          <p:cNvPr name="TextBox 7" id="7"/>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5</a:t>
            </a:r>
          </a:p>
        </p:txBody>
      </p:sp>
      <p:grpSp>
        <p:nvGrpSpPr>
          <p:cNvPr name="Group 8" id="8"/>
          <p:cNvGrpSpPr/>
          <p:nvPr/>
        </p:nvGrpSpPr>
        <p:grpSpPr>
          <a:xfrm rot="0">
            <a:off x="90250" y="-33337"/>
            <a:ext cx="18107499" cy="13799347"/>
            <a:chOff x="0" y="0"/>
            <a:chExt cx="2234153" cy="1702601"/>
          </a:xfrm>
        </p:grpSpPr>
        <p:sp>
          <p:nvSpPr>
            <p:cNvPr name="Freeform 9" id="9"/>
            <p:cNvSpPr/>
            <p:nvPr/>
          </p:nvSpPr>
          <p:spPr>
            <a:xfrm flipH="false" flipV="false" rot="0">
              <a:off x="0" y="0"/>
              <a:ext cx="2234153" cy="1702601"/>
            </a:xfrm>
            <a:custGeom>
              <a:avLst/>
              <a:gdLst/>
              <a:ahLst/>
              <a:cxnLst/>
              <a:rect r="r" b="b" t="t" l="l"/>
              <a:pathLst>
                <a:path h="1702601" w="2234153">
                  <a:moveTo>
                    <a:pt x="0" y="0"/>
                  </a:moveTo>
                  <a:lnTo>
                    <a:pt x="2234153" y="0"/>
                  </a:lnTo>
                  <a:lnTo>
                    <a:pt x="2234153" y="1702601"/>
                  </a:lnTo>
                  <a:lnTo>
                    <a:pt x="0" y="1702601"/>
                  </a:lnTo>
                  <a:close/>
                </a:path>
              </a:pathLst>
            </a:custGeom>
            <a:blipFill>
              <a:blip r:embed="rId2">
                <a:alphaModFix amt="6000"/>
              </a:blip>
              <a:stretch>
                <a:fillRect l="-7155" t="0" r="-7155" b="0"/>
              </a:stretch>
            </a:blipFill>
            <a:ln cap="sq">
              <a:noFill/>
              <a:prstDash val="solid"/>
              <a:miter/>
            </a:ln>
          </p:spPr>
        </p:sp>
      </p:grpSp>
      <p:grpSp>
        <p:nvGrpSpPr>
          <p:cNvPr name="Group 10" id="10"/>
          <p:cNvGrpSpPr>
            <a:grpSpLocks noChangeAspect="true"/>
          </p:cNvGrpSpPr>
          <p:nvPr/>
        </p:nvGrpSpPr>
        <p:grpSpPr>
          <a:xfrm rot="0">
            <a:off x="480719" y="1967319"/>
            <a:ext cx="4593151" cy="4593151"/>
            <a:chOff x="0" y="0"/>
            <a:chExt cx="8909050" cy="8909050"/>
          </a:xfrm>
        </p:grpSpPr>
        <p:sp>
          <p:nvSpPr>
            <p:cNvPr name="Freeform 11" id="11"/>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E6FFE2"/>
            </a:solidFill>
          </p:spPr>
        </p:sp>
        <p:sp>
          <p:nvSpPr>
            <p:cNvPr name="Freeform 12" id="12"/>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2"/>
              <a:stretch>
                <a:fillRect l="-22166" t="-16048" r="-134830" b="-55736"/>
              </a:stretch>
            </a:blipFill>
          </p:spPr>
        </p:sp>
        <p:sp>
          <p:nvSpPr>
            <p:cNvPr name="Freeform 13" id="13"/>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E6FFE2"/>
            </a:solidFill>
          </p:spPr>
        </p:sp>
      </p:grpSp>
      <p:sp>
        <p:nvSpPr>
          <p:cNvPr name="Freeform 14" id="14"/>
          <p:cNvSpPr/>
          <p:nvPr/>
        </p:nvSpPr>
        <p:spPr>
          <a:xfrm flipH="false" flipV="false" rot="0">
            <a:off x="494831" y="224517"/>
            <a:ext cx="2513793" cy="1414009"/>
          </a:xfrm>
          <a:custGeom>
            <a:avLst/>
            <a:gdLst/>
            <a:ahLst/>
            <a:cxnLst/>
            <a:rect r="r" b="b" t="t" l="l"/>
            <a:pathLst>
              <a:path h="1414009" w="2513793">
                <a:moveTo>
                  <a:pt x="0" y="0"/>
                </a:moveTo>
                <a:lnTo>
                  <a:pt x="2513793" y="0"/>
                </a:lnTo>
                <a:lnTo>
                  <a:pt x="2513793" y="1414008"/>
                </a:lnTo>
                <a:lnTo>
                  <a:pt x="0" y="1414008"/>
                </a:lnTo>
                <a:lnTo>
                  <a:pt x="0" y="0"/>
                </a:lnTo>
                <a:close/>
              </a:path>
            </a:pathLst>
          </a:custGeom>
          <a:blipFill>
            <a:blip r:embed="rId3"/>
            <a:stretch>
              <a:fillRect l="0" t="0" r="0" b="0"/>
            </a:stretch>
          </a:blipFill>
        </p:spPr>
      </p:sp>
      <p:sp>
        <p:nvSpPr>
          <p:cNvPr name="TextBox 15" id="15"/>
          <p:cNvSpPr txBox="true"/>
          <p:nvPr/>
        </p:nvSpPr>
        <p:spPr>
          <a:xfrm rot="0">
            <a:off x="5417346" y="1272375"/>
            <a:ext cx="12481300" cy="1046988"/>
          </a:xfrm>
          <a:prstGeom prst="rect">
            <a:avLst/>
          </a:prstGeom>
        </p:spPr>
        <p:txBody>
          <a:bodyPr anchor="t" rtlCol="false" tIns="0" lIns="0" bIns="0" rIns="0">
            <a:spAutoFit/>
          </a:bodyPr>
          <a:lstStyle/>
          <a:p>
            <a:pPr algn="l">
              <a:lnSpc>
                <a:spcPts val="2735"/>
              </a:lnSpc>
            </a:pPr>
            <a:r>
              <a:rPr lang="en-US" sz="2399">
                <a:solidFill>
                  <a:srgbClr val="00B74F"/>
                </a:solidFill>
                <a:latin typeface="Yeseva One"/>
                <a:ea typeface="Yeseva One"/>
                <a:cs typeface="Yeseva One"/>
                <a:sym typeface="Yeseva One"/>
              </a:rPr>
              <a:t>Volun</a:t>
            </a:r>
            <a:r>
              <a:rPr lang="en-US" sz="2399">
                <a:solidFill>
                  <a:srgbClr val="00B74F"/>
                </a:solidFill>
                <a:latin typeface="Yeseva One"/>
                <a:ea typeface="Yeseva One"/>
                <a:cs typeface="Yeseva One"/>
                <a:sym typeface="Yeseva One"/>
              </a:rPr>
              <a:t>teer in the Community Service Program in 2025.</a:t>
            </a:r>
          </a:p>
          <a:p>
            <a:pPr algn="l">
              <a:lnSpc>
                <a:spcPts val="2735"/>
              </a:lnSpc>
            </a:pPr>
          </a:p>
          <a:p>
            <a:pPr algn="l">
              <a:lnSpc>
                <a:spcPts val="2735"/>
              </a:lnSpc>
            </a:pPr>
            <a:r>
              <a:rPr lang="en-US" sz="2399">
                <a:solidFill>
                  <a:srgbClr val="00B74F"/>
                </a:solidFill>
                <a:latin typeface="Yeseva One"/>
                <a:ea typeface="Yeseva One"/>
                <a:cs typeface="Yeseva One"/>
                <a:sym typeface="Yeseva One"/>
              </a:rPr>
              <a:t>Student at the Cybersecurity faculty of Al-Zaytoonah University.</a:t>
            </a:r>
          </a:p>
        </p:txBody>
      </p:sp>
      <p:sp>
        <p:nvSpPr>
          <p:cNvPr name="TextBox 16" id="16"/>
          <p:cNvSpPr txBox="true"/>
          <p:nvPr/>
        </p:nvSpPr>
        <p:spPr>
          <a:xfrm rot="0">
            <a:off x="5603083" y="282251"/>
            <a:ext cx="8804531" cy="774700"/>
          </a:xfrm>
          <a:prstGeom prst="rect">
            <a:avLst/>
          </a:prstGeom>
        </p:spPr>
        <p:txBody>
          <a:bodyPr anchor="t" rtlCol="false" tIns="0" lIns="0" bIns="0" rIns="0">
            <a:spAutoFit/>
          </a:bodyPr>
          <a:lstStyle/>
          <a:p>
            <a:pPr algn="l" marL="0" indent="0" lvl="0">
              <a:lnSpc>
                <a:spcPts val="6050"/>
              </a:lnSpc>
              <a:spcBef>
                <a:spcPct val="0"/>
              </a:spcBef>
            </a:pPr>
            <a:r>
              <a:rPr lang="en-US" sz="5000" spc="-140">
                <a:solidFill>
                  <a:srgbClr val="00B74F"/>
                </a:solidFill>
                <a:latin typeface="Yeseva One"/>
                <a:ea typeface="Yeseva One"/>
                <a:cs typeface="Yeseva One"/>
                <a:sym typeface="Yeseva One"/>
              </a:rPr>
              <a:t>Shahd Alnatour</a:t>
            </a:r>
          </a:p>
        </p:txBody>
      </p:sp>
      <p:sp>
        <p:nvSpPr>
          <p:cNvPr name="TextBox 17" id="17"/>
          <p:cNvSpPr txBox="true"/>
          <p:nvPr/>
        </p:nvSpPr>
        <p:spPr>
          <a:xfrm rot="0">
            <a:off x="5325284" y="2528913"/>
            <a:ext cx="12481300" cy="6951863"/>
          </a:xfrm>
          <a:prstGeom prst="rect">
            <a:avLst/>
          </a:prstGeom>
        </p:spPr>
        <p:txBody>
          <a:bodyPr anchor="t" rtlCol="false" tIns="0" lIns="0" bIns="0" rIns="0">
            <a:spAutoFit/>
          </a:bodyPr>
          <a:lstStyle/>
          <a:p>
            <a:pPr algn="l">
              <a:lnSpc>
                <a:spcPts val="3226"/>
              </a:lnSpc>
            </a:pPr>
            <a:r>
              <a:rPr lang="en-US" sz="2304" spc="-80">
                <a:solidFill>
                  <a:srgbClr val="231F20"/>
                </a:solidFill>
                <a:latin typeface="Yeseva One"/>
                <a:ea typeface="Yeseva One"/>
                <a:cs typeface="Yeseva One"/>
                <a:sym typeface="Yeseva One"/>
              </a:rPr>
              <a:t>I have bee</a:t>
            </a:r>
            <a:r>
              <a:rPr lang="en-US" sz="2304" spc="-80">
                <a:solidFill>
                  <a:srgbClr val="231F20"/>
                </a:solidFill>
                <a:latin typeface="Yeseva One"/>
                <a:ea typeface="Yeseva One"/>
                <a:cs typeface="Yeseva One"/>
                <a:sym typeface="Yeseva One"/>
              </a:rPr>
              <a:t>n part of LOYAC since 2021, and the Community Service Program was my first </a:t>
            </a:r>
            <a:r>
              <a:rPr lang="en-US" sz="2304" spc="-80">
                <a:solidFill>
                  <a:srgbClr val="231F20"/>
                </a:solidFill>
                <a:latin typeface="Yeseva One"/>
                <a:ea typeface="Yeseva One"/>
                <a:cs typeface="Yeseva One"/>
                <a:sym typeface="Yeseva One"/>
              </a:rPr>
              <a:t>experience with LOYAC. Since then, I have participated in many other volunteering activities and became deeply connected to the LOYAC team, who now feel like my second family. Being part of LOYAC has had a meaningful impact on my personality and the way I think, making me more responsible, confident, and aware of my role in serving others.</a:t>
            </a:r>
          </a:p>
          <a:p>
            <a:pPr algn="l">
              <a:lnSpc>
                <a:spcPts val="3226"/>
              </a:lnSpc>
            </a:pPr>
          </a:p>
          <a:p>
            <a:pPr algn="l">
              <a:lnSpc>
                <a:spcPts val="3226"/>
              </a:lnSpc>
            </a:pPr>
            <a:r>
              <a:rPr lang="en-US" sz="2304" spc="-80">
                <a:solidFill>
                  <a:srgbClr val="231F20"/>
                </a:solidFill>
                <a:latin typeface="Yeseva One"/>
                <a:ea typeface="Yeseva One"/>
                <a:cs typeface="Yeseva One"/>
                <a:sym typeface="Yeseva One"/>
              </a:rPr>
              <a:t>In 2025, I took part in a wide range of volunteering initiatives through LOYAC, including volunteering at Tkiyet Um Ali and Tkiyet Sayyidna Ibrahim Al-Khalil, renovating a children’s park and a school, supporting dodgeball sports activities, and volunteering at cultural and creative events such as the Amman International Film Festival, Comics Week, and the European Film Festival. These opportunities, made possible through LOYAC and its partners, deepened my appreciation for the value of volunteering and strengthened my commitment to community engagement.</a:t>
            </a:r>
          </a:p>
          <a:p>
            <a:pPr algn="l">
              <a:lnSpc>
                <a:spcPts val="3226"/>
              </a:lnSpc>
            </a:pPr>
          </a:p>
          <a:p>
            <a:pPr algn="l">
              <a:lnSpc>
                <a:spcPts val="3226"/>
              </a:lnSpc>
            </a:pPr>
            <a:r>
              <a:rPr lang="en-US" sz="2304" spc="-80">
                <a:solidFill>
                  <a:srgbClr val="231F20"/>
                </a:solidFill>
                <a:latin typeface="Yeseva One"/>
                <a:ea typeface="Yeseva One"/>
                <a:cs typeface="Yeseva One"/>
                <a:sym typeface="Yeseva One"/>
              </a:rPr>
              <a:t>Through these experiences, LOYAC encouraged me to take initiative not only within organized programs but also in my personal life by helping those around me and actively engaging in community-related activities whenever possible.</a:t>
            </a:r>
          </a:p>
        </p:txBody>
      </p:sp>
      <p:sp>
        <p:nvSpPr>
          <p:cNvPr name="TextBox 18" id="18"/>
          <p:cNvSpPr txBox="true"/>
          <p:nvPr/>
        </p:nvSpPr>
        <p:spPr>
          <a:xfrm rot="0">
            <a:off x="16410743" y="96418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00B74F"/>
                </a:solidFill>
                <a:latin typeface="Yeseva One"/>
                <a:ea typeface="Yeseva One"/>
                <a:cs typeface="Yeseva One"/>
                <a:sym typeface="Yeseva One"/>
              </a:rPr>
              <a:t>Page 14</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pSp>
        <p:nvGrpSpPr>
          <p:cNvPr name="Group 2" id="2"/>
          <p:cNvGrpSpPr/>
          <p:nvPr/>
        </p:nvGrpSpPr>
        <p:grpSpPr>
          <a:xfrm rot="0">
            <a:off x="3509603" y="-277036"/>
            <a:ext cx="11577724" cy="10594644"/>
            <a:chOff x="0" y="0"/>
            <a:chExt cx="3049277" cy="2790359"/>
          </a:xfrm>
        </p:grpSpPr>
        <p:sp>
          <p:nvSpPr>
            <p:cNvPr name="Freeform 3" id="3"/>
            <p:cNvSpPr/>
            <p:nvPr/>
          </p:nvSpPr>
          <p:spPr>
            <a:xfrm flipH="false" flipV="false" rot="0">
              <a:off x="0" y="0"/>
              <a:ext cx="3049277" cy="2790359"/>
            </a:xfrm>
            <a:custGeom>
              <a:avLst/>
              <a:gdLst/>
              <a:ahLst/>
              <a:cxnLst/>
              <a:rect r="r" b="b" t="t" l="l"/>
              <a:pathLst>
                <a:path h="2790359" w="3049277">
                  <a:moveTo>
                    <a:pt x="0" y="0"/>
                  </a:moveTo>
                  <a:lnTo>
                    <a:pt x="3049277" y="0"/>
                  </a:lnTo>
                  <a:lnTo>
                    <a:pt x="3049277" y="2790359"/>
                  </a:lnTo>
                  <a:lnTo>
                    <a:pt x="0" y="2790359"/>
                  </a:lnTo>
                  <a:close/>
                </a:path>
              </a:pathLst>
            </a:custGeom>
            <a:solidFill>
              <a:srgbClr val="E6FFE2"/>
            </a:solidFill>
          </p:spPr>
        </p:sp>
        <p:sp>
          <p:nvSpPr>
            <p:cNvPr name="TextBox 4" id="4"/>
            <p:cNvSpPr txBox="true"/>
            <p:nvPr/>
          </p:nvSpPr>
          <p:spPr>
            <a:xfrm>
              <a:off x="0" y="28575"/>
              <a:ext cx="3049277" cy="2761784"/>
            </a:xfrm>
            <a:prstGeom prst="rect">
              <a:avLst/>
            </a:prstGeom>
          </p:spPr>
          <p:txBody>
            <a:bodyPr anchor="ctr" rtlCol="false" tIns="50800" lIns="50800" bIns="50800" rIns="50800"/>
            <a:lstStyle/>
            <a:p>
              <a:pPr algn="ctr">
                <a:lnSpc>
                  <a:spcPts val="1704"/>
                </a:lnSpc>
              </a:pPr>
            </a:p>
          </p:txBody>
        </p:sp>
      </p:grpSp>
      <p:sp>
        <p:nvSpPr>
          <p:cNvPr name="Freeform 5" id="5"/>
          <p:cNvSpPr/>
          <p:nvPr/>
        </p:nvSpPr>
        <p:spPr>
          <a:xfrm flipH="false" flipV="false" rot="0">
            <a:off x="-234544" y="-185757"/>
            <a:ext cx="3972542" cy="2234555"/>
          </a:xfrm>
          <a:custGeom>
            <a:avLst/>
            <a:gdLst/>
            <a:ahLst/>
            <a:cxnLst/>
            <a:rect r="r" b="b" t="t" l="l"/>
            <a:pathLst>
              <a:path h="2234555" w="3972542">
                <a:moveTo>
                  <a:pt x="0" y="0"/>
                </a:moveTo>
                <a:lnTo>
                  <a:pt x="3972543" y="0"/>
                </a:lnTo>
                <a:lnTo>
                  <a:pt x="3972543" y="2234556"/>
                </a:lnTo>
                <a:lnTo>
                  <a:pt x="0" y="2234556"/>
                </a:lnTo>
                <a:lnTo>
                  <a:pt x="0" y="0"/>
                </a:lnTo>
                <a:close/>
              </a:path>
            </a:pathLst>
          </a:custGeom>
          <a:blipFill>
            <a:blip r:embed="rId2"/>
            <a:stretch>
              <a:fillRect l="0" t="0" r="0" b="0"/>
            </a:stretch>
          </a:blipFill>
        </p:spPr>
      </p:sp>
      <p:sp>
        <p:nvSpPr>
          <p:cNvPr name="Freeform 6" id="6"/>
          <p:cNvSpPr/>
          <p:nvPr/>
        </p:nvSpPr>
        <p:spPr>
          <a:xfrm flipH="false" flipV="false" rot="0">
            <a:off x="494831" y="224517"/>
            <a:ext cx="2513793" cy="1414009"/>
          </a:xfrm>
          <a:custGeom>
            <a:avLst/>
            <a:gdLst/>
            <a:ahLst/>
            <a:cxnLst/>
            <a:rect r="r" b="b" t="t" l="l"/>
            <a:pathLst>
              <a:path h="1414009" w="2513793">
                <a:moveTo>
                  <a:pt x="0" y="0"/>
                </a:moveTo>
                <a:lnTo>
                  <a:pt x="2513793" y="0"/>
                </a:lnTo>
                <a:lnTo>
                  <a:pt x="2513793" y="1414008"/>
                </a:lnTo>
                <a:lnTo>
                  <a:pt x="0" y="1414008"/>
                </a:lnTo>
                <a:lnTo>
                  <a:pt x="0" y="0"/>
                </a:lnTo>
                <a:close/>
              </a:path>
            </a:pathLst>
          </a:custGeom>
          <a:blipFill>
            <a:blip r:embed="rId3"/>
            <a:stretch>
              <a:fillRect l="0" t="0" r="0" b="0"/>
            </a:stretch>
          </a:blipFill>
        </p:spPr>
      </p:sp>
      <p:sp>
        <p:nvSpPr>
          <p:cNvPr name="Freeform 7" id="7"/>
          <p:cNvSpPr/>
          <p:nvPr/>
        </p:nvSpPr>
        <p:spPr>
          <a:xfrm flipH="false" flipV="false" rot="0">
            <a:off x="8618300" y="2863135"/>
            <a:ext cx="2532184" cy="1126822"/>
          </a:xfrm>
          <a:custGeom>
            <a:avLst/>
            <a:gdLst/>
            <a:ahLst/>
            <a:cxnLst/>
            <a:rect r="r" b="b" t="t" l="l"/>
            <a:pathLst>
              <a:path h="1126822" w="2532184">
                <a:moveTo>
                  <a:pt x="0" y="0"/>
                </a:moveTo>
                <a:lnTo>
                  <a:pt x="2532183" y="0"/>
                </a:lnTo>
                <a:lnTo>
                  <a:pt x="2532183" y="1126821"/>
                </a:lnTo>
                <a:lnTo>
                  <a:pt x="0" y="1126821"/>
                </a:lnTo>
                <a:lnTo>
                  <a:pt x="0" y="0"/>
                </a:lnTo>
                <a:close/>
              </a:path>
            </a:pathLst>
          </a:custGeom>
          <a:blipFill>
            <a:blip r:embed="rId4"/>
            <a:stretch>
              <a:fillRect l="0" t="0" r="0" b="0"/>
            </a:stretch>
          </a:blipFill>
        </p:spPr>
      </p:sp>
      <p:sp>
        <p:nvSpPr>
          <p:cNvPr name="Freeform 8" id="8"/>
          <p:cNvSpPr/>
          <p:nvPr/>
        </p:nvSpPr>
        <p:spPr>
          <a:xfrm flipH="false" flipV="false" rot="0">
            <a:off x="6371795" y="3141066"/>
            <a:ext cx="2181940" cy="639341"/>
          </a:xfrm>
          <a:custGeom>
            <a:avLst/>
            <a:gdLst/>
            <a:ahLst/>
            <a:cxnLst/>
            <a:rect r="r" b="b" t="t" l="l"/>
            <a:pathLst>
              <a:path h="639341" w="2181940">
                <a:moveTo>
                  <a:pt x="0" y="0"/>
                </a:moveTo>
                <a:lnTo>
                  <a:pt x="2181941" y="0"/>
                </a:lnTo>
                <a:lnTo>
                  <a:pt x="2181941" y="639340"/>
                </a:lnTo>
                <a:lnTo>
                  <a:pt x="0" y="639340"/>
                </a:lnTo>
                <a:lnTo>
                  <a:pt x="0" y="0"/>
                </a:lnTo>
                <a:close/>
              </a:path>
            </a:pathLst>
          </a:custGeom>
          <a:blipFill>
            <a:blip r:embed="rId5"/>
            <a:stretch>
              <a:fillRect l="0" t="-39848" r="-722" b="-39759"/>
            </a:stretch>
          </a:blipFill>
        </p:spPr>
      </p:sp>
      <p:sp>
        <p:nvSpPr>
          <p:cNvPr name="TextBox 9" id="9"/>
          <p:cNvSpPr txBox="true"/>
          <p:nvPr/>
        </p:nvSpPr>
        <p:spPr>
          <a:xfrm rot="0">
            <a:off x="8218568" y="4180456"/>
            <a:ext cx="1079897" cy="326595"/>
          </a:xfrm>
          <a:prstGeom prst="rect">
            <a:avLst/>
          </a:prstGeom>
        </p:spPr>
        <p:txBody>
          <a:bodyPr anchor="t" rtlCol="false" tIns="0" lIns="0" bIns="0" rIns="0">
            <a:spAutoFit/>
          </a:bodyPr>
          <a:lstStyle/>
          <a:p>
            <a:pPr algn="ctr" marL="0" indent="0" lvl="0">
              <a:lnSpc>
                <a:spcPts val="2403"/>
              </a:lnSpc>
              <a:spcBef>
                <a:spcPct val="0"/>
              </a:spcBef>
            </a:pPr>
            <a:r>
              <a:rPr lang="en-US" sz="2333" strike="noStrike" u="none">
                <a:solidFill>
                  <a:srgbClr val="000000"/>
                </a:solidFill>
                <a:latin typeface="Yeseva One"/>
                <a:ea typeface="Yeseva One"/>
                <a:cs typeface="Yeseva One"/>
                <a:sym typeface="Yeseva One"/>
              </a:rPr>
              <a:t>Donors</a:t>
            </a:r>
          </a:p>
        </p:txBody>
      </p:sp>
      <p:sp>
        <p:nvSpPr>
          <p:cNvPr name="Freeform 10" id="10"/>
          <p:cNvSpPr/>
          <p:nvPr/>
        </p:nvSpPr>
        <p:spPr>
          <a:xfrm flipH="false" flipV="false" rot="0">
            <a:off x="7531743" y="4475731"/>
            <a:ext cx="1255320" cy="1040272"/>
          </a:xfrm>
          <a:custGeom>
            <a:avLst/>
            <a:gdLst/>
            <a:ahLst/>
            <a:cxnLst/>
            <a:rect r="r" b="b" t="t" l="l"/>
            <a:pathLst>
              <a:path h="1040272" w="1255320">
                <a:moveTo>
                  <a:pt x="0" y="0"/>
                </a:moveTo>
                <a:lnTo>
                  <a:pt x="1255320" y="0"/>
                </a:lnTo>
                <a:lnTo>
                  <a:pt x="1255320" y="1040272"/>
                </a:lnTo>
                <a:lnTo>
                  <a:pt x="0" y="1040272"/>
                </a:lnTo>
                <a:lnTo>
                  <a:pt x="0" y="0"/>
                </a:lnTo>
                <a:close/>
              </a:path>
            </a:pathLst>
          </a:custGeom>
          <a:blipFill>
            <a:blip r:embed="rId6"/>
            <a:stretch>
              <a:fillRect l="0" t="0" r="0" b="0"/>
            </a:stretch>
          </a:blipFill>
        </p:spPr>
      </p:sp>
      <p:grpSp>
        <p:nvGrpSpPr>
          <p:cNvPr name="Group 11" id="11"/>
          <p:cNvGrpSpPr>
            <a:grpSpLocks noChangeAspect="true"/>
          </p:cNvGrpSpPr>
          <p:nvPr/>
        </p:nvGrpSpPr>
        <p:grpSpPr>
          <a:xfrm rot="0">
            <a:off x="8948934" y="5020286"/>
            <a:ext cx="276794" cy="258348"/>
            <a:chOff x="0" y="0"/>
            <a:chExt cx="2372690" cy="2214575"/>
          </a:xfrm>
        </p:grpSpPr>
        <p:sp>
          <p:nvSpPr>
            <p:cNvPr name="Freeform 12" id="12"/>
            <p:cNvSpPr/>
            <p:nvPr/>
          </p:nvSpPr>
          <p:spPr>
            <a:xfrm flipH="false" flipV="false" rot="0">
              <a:off x="-3" y="0"/>
              <a:ext cx="2372670" cy="2214547"/>
            </a:xfrm>
            <a:custGeom>
              <a:avLst/>
              <a:gdLst/>
              <a:ahLst/>
              <a:cxnLst/>
              <a:rect r="r" b="b" t="t" l="l"/>
              <a:pathLst>
                <a:path h="2214547" w="2372670">
                  <a:moveTo>
                    <a:pt x="1881000" y="738124"/>
                  </a:moveTo>
                  <a:cubicBezTo>
                    <a:pt x="1881000" y="541782"/>
                    <a:pt x="1729997" y="393319"/>
                    <a:pt x="1514478" y="409829"/>
                  </a:cubicBezTo>
                  <a:cubicBezTo>
                    <a:pt x="1057151" y="444881"/>
                    <a:pt x="998223" y="965073"/>
                    <a:pt x="1295911" y="998347"/>
                  </a:cubicBezTo>
                  <a:cubicBezTo>
                    <a:pt x="1607188" y="1033145"/>
                    <a:pt x="1718567" y="704088"/>
                    <a:pt x="1724536" y="685546"/>
                  </a:cubicBezTo>
                  <a:lnTo>
                    <a:pt x="1724790" y="685419"/>
                  </a:lnTo>
                  <a:cubicBezTo>
                    <a:pt x="1725552" y="707898"/>
                    <a:pt x="1742062" y="1160780"/>
                    <a:pt x="1280290" y="1160780"/>
                  </a:cubicBezTo>
                  <a:cubicBezTo>
                    <a:pt x="1040260" y="1160780"/>
                    <a:pt x="916816" y="964692"/>
                    <a:pt x="916816" y="794639"/>
                  </a:cubicBezTo>
                  <a:cubicBezTo>
                    <a:pt x="916816" y="542671"/>
                    <a:pt x="1161926" y="292100"/>
                    <a:pt x="1507620" y="278765"/>
                  </a:cubicBezTo>
                  <a:cubicBezTo>
                    <a:pt x="1701295" y="271272"/>
                    <a:pt x="1828930" y="316992"/>
                    <a:pt x="1928879" y="416941"/>
                  </a:cubicBezTo>
                  <a:cubicBezTo>
                    <a:pt x="2132587" y="620649"/>
                    <a:pt x="2073913" y="1002538"/>
                    <a:pt x="1909067" y="1191133"/>
                  </a:cubicBezTo>
                  <a:cubicBezTo>
                    <a:pt x="1647320" y="1490472"/>
                    <a:pt x="1279528" y="1566545"/>
                    <a:pt x="936755" y="1412875"/>
                  </a:cubicBezTo>
                  <a:cubicBezTo>
                    <a:pt x="593982" y="1259205"/>
                    <a:pt x="471046" y="814324"/>
                    <a:pt x="678818" y="442087"/>
                  </a:cubicBezTo>
                  <a:cubicBezTo>
                    <a:pt x="755145" y="305054"/>
                    <a:pt x="1032640" y="0"/>
                    <a:pt x="1509398" y="0"/>
                  </a:cubicBezTo>
                  <a:cubicBezTo>
                    <a:pt x="2114807" y="0"/>
                    <a:pt x="2421766" y="429133"/>
                    <a:pt x="2366267" y="933196"/>
                  </a:cubicBezTo>
                  <a:cubicBezTo>
                    <a:pt x="2323849" y="1319403"/>
                    <a:pt x="2089153" y="1599184"/>
                    <a:pt x="1980441" y="1717294"/>
                  </a:cubicBezTo>
                  <a:cubicBezTo>
                    <a:pt x="1502667" y="2236597"/>
                    <a:pt x="800484" y="2340102"/>
                    <a:pt x="358016" y="2070100"/>
                  </a:cubicBezTo>
                  <a:cubicBezTo>
                    <a:pt x="114557" y="1921383"/>
                    <a:pt x="-27048" y="1654683"/>
                    <a:pt x="4321" y="1352804"/>
                  </a:cubicBezTo>
                  <a:cubicBezTo>
                    <a:pt x="31372" y="1570863"/>
                    <a:pt x="139957" y="1759458"/>
                    <a:pt x="320932" y="1882902"/>
                  </a:cubicBezTo>
                  <a:cubicBezTo>
                    <a:pt x="682628" y="2129536"/>
                    <a:pt x="1287402" y="2163445"/>
                    <a:pt x="1724409" y="1682750"/>
                  </a:cubicBezTo>
                  <a:cubicBezTo>
                    <a:pt x="1285116" y="2010918"/>
                    <a:pt x="771782" y="2005965"/>
                    <a:pt x="421262" y="1777619"/>
                  </a:cubicBezTo>
                  <a:cubicBezTo>
                    <a:pt x="99698" y="1567942"/>
                    <a:pt x="11306" y="1149731"/>
                    <a:pt x="168786" y="735965"/>
                  </a:cubicBezTo>
                  <a:cubicBezTo>
                    <a:pt x="89792" y="1104773"/>
                    <a:pt x="216792" y="1446784"/>
                    <a:pt x="495684" y="1624965"/>
                  </a:cubicBezTo>
                  <a:cubicBezTo>
                    <a:pt x="930532" y="1902714"/>
                    <a:pt x="1564008" y="1743075"/>
                    <a:pt x="1963169" y="1295781"/>
                  </a:cubicBezTo>
                  <a:cubicBezTo>
                    <a:pt x="2099186" y="1143381"/>
                    <a:pt x="2177291" y="937768"/>
                    <a:pt x="2174624" y="750062"/>
                  </a:cubicBezTo>
                  <a:cubicBezTo>
                    <a:pt x="2170433" y="437261"/>
                    <a:pt x="1952374" y="156464"/>
                    <a:pt x="1512319" y="156464"/>
                  </a:cubicBezTo>
                  <a:cubicBezTo>
                    <a:pt x="1060453" y="156464"/>
                    <a:pt x="750192" y="505714"/>
                    <a:pt x="750192" y="796417"/>
                  </a:cubicBezTo>
                  <a:cubicBezTo>
                    <a:pt x="750192" y="1119124"/>
                    <a:pt x="971680" y="1303147"/>
                    <a:pt x="1260478" y="1303147"/>
                  </a:cubicBezTo>
                  <a:cubicBezTo>
                    <a:pt x="1546101" y="1303147"/>
                    <a:pt x="1881000" y="1122934"/>
                    <a:pt x="1881000" y="738251"/>
                  </a:cubicBezTo>
                </a:path>
              </a:pathLst>
            </a:custGeom>
            <a:solidFill>
              <a:srgbClr val="231F20"/>
            </a:solidFill>
          </p:spPr>
        </p:sp>
      </p:grpSp>
      <p:grpSp>
        <p:nvGrpSpPr>
          <p:cNvPr name="Group 13" id="13"/>
          <p:cNvGrpSpPr>
            <a:grpSpLocks noChangeAspect="true"/>
          </p:cNvGrpSpPr>
          <p:nvPr/>
        </p:nvGrpSpPr>
        <p:grpSpPr>
          <a:xfrm rot="0">
            <a:off x="9250374" y="4995867"/>
            <a:ext cx="734060" cy="273739"/>
            <a:chOff x="0" y="0"/>
            <a:chExt cx="6292406" cy="2346503"/>
          </a:xfrm>
        </p:grpSpPr>
        <p:sp>
          <p:nvSpPr>
            <p:cNvPr name="Freeform 14" id="14"/>
            <p:cNvSpPr/>
            <p:nvPr/>
          </p:nvSpPr>
          <p:spPr>
            <a:xfrm flipH="false" flipV="false" rot="0">
              <a:off x="69850" y="69850"/>
              <a:ext cx="6152642" cy="2206879"/>
            </a:xfrm>
            <a:custGeom>
              <a:avLst/>
              <a:gdLst/>
              <a:ahLst/>
              <a:cxnLst/>
              <a:rect r="r" b="b" t="t" l="l"/>
              <a:pathLst>
                <a:path h="2206879" w="6152642">
                  <a:moveTo>
                    <a:pt x="456184" y="1877314"/>
                  </a:moveTo>
                  <a:lnTo>
                    <a:pt x="434975" y="1872742"/>
                  </a:lnTo>
                  <a:cubicBezTo>
                    <a:pt x="434975" y="1859026"/>
                    <a:pt x="438785" y="1853057"/>
                    <a:pt x="446532" y="1846961"/>
                  </a:cubicBezTo>
                  <a:cubicBezTo>
                    <a:pt x="551180" y="1762252"/>
                    <a:pt x="1243076" y="1204087"/>
                    <a:pt x="1348613" y="1117346"/>
                  </a:cubicBezTo>
                  <a:cubicBezTo>
                    <a:pt x="1532128" y="969645"/>
                    <a:pt x="1570609" y="897509"/>
                    <a:pt x="1570609" y="792607"/>
                  </a:cubicBezTo>
                  <a:cubicBezTo>
                    <a:pt x="1570609" y="727202"/>
                    <a:pt x="1540002" y="664210"/>
                    <a:pt x="1493901" y="625729"/>
                  </a:cubicBezTo>
                  <a:cubicBezTo>
                    <a:pt x="1438402" y="578612"/>
                    <a:pt x="1355344" y="553085"/>
                    <a:pt x="1221232" y="553085"/>
                  </a:cubicBezTo>
                  <a:lnTo>
                    <a:pt x="42545" y="553085"/>
                  </a:lnTo>
                  <a:lnTo>
                    <a:pt x="42545" y="571754"/>
                  </a:lnTo>
                  <a:cubicBezTo>
                    <a:pt x="42545" y="632841"/>
                    <a:pt x="55753" y="699262"/>
                    <a:pt x="86106" y="742950"/>
                  </a:cubicBezTo>
                  <a:cubicBezTo>
                    <a:pt x="133731" y="811276"/>
                    <a:pt x="223647" y="850646"/>
                    <a:pt x="345186" y="850646"/>
                  </a:cubicBezTo>
                  <a:lnTo>
                    <a:pt x="1118743" y="850646"/>
                  </a:lnTo>
                  <a:cubicBezTo>
                    <a:pt x="1132459" y="850646"/>
                    <a:pt x="1139952" y="854710"/>
                    <a:pt x="1139952" y="861695"/>
                  </a:cubicBezTo>
                  <a:lnTo>
                    <a:pt x="1136650" y="871728"/>
                  </a:lnTo>
                  <a:cubicBezTo>
                    <a:pt x="1018540" y="966978"/>
                    <a:pt x="379730" y="1482344"/>
                    <a:pt x="220599" y="1609598"/>
                  </a:cubicBezTo>
                  <a:cubicBezTo>
                    <a:pt x="36576" y="1757553"/>
                    <a:pt x="0" y="1831086"/>
                    <a:pt x="0" y="1935734"/>
                  </a:cubicBezTo>
                  <a:cubicBezTo>
                    <a:pt x="0" y="2000631"/>
                    <a:pt x="30734" y="2063750"/>
                    <a:pt x="76962" y="2101977"/>
                  </a:cubicBezTo>
                  <a:cubicBezTo>
                    <a:pt x="132588" y="2149348"/>
                    <a:pt x="215773" y="2175383"/>
                    <a:pt x="350393" y="2175383"/>
                  </a:cubicBezTo>
                  <a:lnTo>
                    <a:pt x="1583182" y="2175383"/>
                  </a:lnTo>
                  <a:lnTo>
                    <a:pt x="1583182" y="2163572"/>
                  </a:lnTo>
                  <a:cubicBezTo>
                    <a:pt x="1583182" y="2076069"/>
                    <a:pt x="1558417" y="2000758"/>
                    <a:pt x="1505966" y="1953133"/>
                  </a:cubicBezTo>
                  <a:cubicBezTo>
                    <a:pt x="1445768" y="1897507"/>
                    <a:pt x="1367917" y="1877314"/>
                    <a:pt x="1221867" y="1877314"/>
                  </a:cubicBezTo>
                  <a:close/>
                  <a:moveTo>
                    <a:pt x="5813298" y="1751838"/>
                  </a:moveTo>
                  <a:lnTo>
                    <a:pt x="5806313" y="1749679"/>
                  </a:lnTo>
                  <a:cubicBezTo>
                    <a:pt x="5558536" y="1427099"/>
                    <a:pt x="5110099" y="840867"/>
                    <a:pt x="5012690" y="712851"/>
                  </a:cubicBezTo>
                  <a:cubicBezTo>
                    <a:pt x="4909820" y="578866"/>
                    <a:pt x="4829175" y="534924"/>
                    <a:pt x="4722876" y="534924"/>
                  </a:cubicBezTo>
                  <a:cubicBezTo>
                    <a:pt x="4644263" y="534924"/>
                    <a:pt x="4580763" y="563753"/>
                    <a:pt x="4536948" y="610235"/>
                  </a:cubicBezTo>
                  <a:cubicBezTo>
                    <a:pt x="4488053" y="662432"/>
                    <a:pt x="4463542" y="743204"/>
                    <a:pt x="4463542" y="835152"/>
                  </a:cubicBezTo>
                  <a:lnTo>
                    <a:pt x="4463542" y="1884172"/>
                  </a:lnTo>
                  <a:cubicBezTo>
                    <a:pt x="4463542" y="1989074"/>
                    <a:pt x="4490720" y="2060702"/>
                    <a:pt x="4543425" y="2113153"/>
                  </a:cubicBezTo>
                  <a:cubicBezTo>
                    <a:pt x="4598797" y="2168906"/>
                    <a:pt x="4677918" y="2200021"/>
                    <a:pt x="4773549" y="2200021"/>
                  </a:cubicBezTo>
                  <a:lnTo>
                    <a:pt x="4786122" y="2200021"/>
                  </a:lnTo>
                  <a:lnTo>
                    <a:pt x="4792853" y="996569"/>
                  </a:lnTo>
                  <a:cubicBezTo>
                    <a:pt x="4792853" y="987933"/>
                    <a:pt x="4796663" y="983107"/>
                    <a:pt x="4802505" y="983107"/>
                  </a:cubicBezTo>
                  <a:lnTo>
                    <a:pt x="4809490" y="985012"/>
                  </a:lnTo>
                  <a:cubicBezTo>
                    <a:pt x="4956175" y="1176401"/>
                    <a:pt x="5499989" y="1887601"/>
                    <a:pt x="5604129" y="2021332"/>
                  </a:cubicBezTo>
                  <a:cubicBezTo>
                    <a:pt x="5706999" y="2155063"/>
                    <a:pt x="5787136" y="2200021"/>
                    <a:pt x="5892927" y="2200021"/>
                  </a:cubicBezTo>
                  <a:cubicBezTo>
                    <a:pt x="5972048" y="2200021"/>
                    <a:pt x="6035802" y="2171446"/>
                    <a:pt x="6079109" y="2125218"/>
                  </a:cubicBezTo>
                  <a:cubicBezTo>
                    <a:pt x="6127750" y="2072767"/>
                    <a:pt x="6152642" y="1993011"/>
                    <a:pt x="6152642" y="1900301"/>
                  </a:cubicBezTo>
                  <a:lnTo>
                    <a:pt x="6152642" y="850900"/>
                  </a:lnTo>
                  <a:cubicBezTo>
                    <a:pt x="6152642" y="745998"/>
                    <a:pt x="6124702" y="674116"/>
                    <a:pt x="6072505" y="621030"/>
                  </a:cubicBezTo>
                  <a:cubicBezTo>
                    <a:pt x="6017006" y="565658"/>
                    <a:pt x="5938520" y="534924"/>
                    <a:pt x="5841873" y="534924"/>
                  </a:cubicBezTo>
                  <a:lnTo>
                    <a:pt x="5830062" y="534924"/>
                  </a:lnTo>
                  <a:lnTo>
                    <a:pt x="5822823" y="1738884"/>
                  </a:lnTo>
                  <a:cubicBezTo>
                    <a:pt x="5822823" y="1747520"/>
                    <a:pt x="5818759" y="1751838"/>
                    <a:pt x="5813171" y="1751838"/>
                  </a:cubicBezTo>
                  <a:moveTo>
                    <a:pt x="3154680" y="1542796"/>
                  </a:moveTo>
                  <a:lnTo>
                    <a:pt x="3154680" y="1884045"/>
                  </a:lnTo>
                  <a:cubicBezTo>
                    <a:pt x="3154680" y="1988947"/>
                    <a:pt x="3182366" y="2060575"/>
                    <a:pt x="3234817" y="2113026"/>
                  </a:cubicBezTo>
                  <a:cubicBezTo>
                    <a:pt x="3289935" y="2168779"/>
                    <a:pt x="3372866" y="2199894"/>
                    <a:pt x="3470783" y="2199894"/>
                  </a:cubicBezTo>
                  <a:lnTo>
                    <a:pt x="3487674" y="2199894"/>
                  </a:lnTo>
                  <a:lnTo>
                    <a:pt x="3495547" y="1471422"/>
                  </a:lnTo>
                  <a:cubicBezTo>
                    <a:pt x="3495547" y="1158240"/>
                    <a:pt x="3410203" y="947547"/>
                    <a:pt x="3258184" y="783590"/>
                  </a:cubicBezTo>
                  <a:cubicBezTo>
                    <a:pt x="3101593" y="615188"/>
                    <a:pt x="2867659" y="517779"/>
                    <a:pt x="2596642" y="517779"/>
                  </a:cubicBezTo>
                  <a:cubicBezTo>
                    <a:pt x="2076703" y="517779"/>
                    <a:pt x="1716405" y="898525"/>
                    <a:pt x="1716405" y="1394460"/>
                  </a:cubicBezTo>
                  <a:cubicBezTo>
                    <a:pt x="1716405" y="1881759"/>
                    <a:pt x="2050034" y="2206879"/>
                    <a:pt x="2482596" y="2206879"/>
                  </a:cubicBezTo>
                  <a:cubicBezTo>
                    <a:pt x="2816225" y="2206879"/>
                    <a:pt x="3016503" y="2008505"/>
                    <a:pt x="3016503" y="1775968"/>
                  </a:cubicBezTo>
                  <a:cubicBezTo>
                    <a:pt x="3016503" y="1689100"/>
                    <a:pt x="2989325" y="1596009"/>
                    <a:pt x="2929889" y="1507617"/>
                  </a:cubicBezTo>
                  <a:cubicBezTo>
                    <a:pt x="2881756" y="1757680"/>
                    <a:pt x="2743453" y="1895348"/>
                    <a:pt x="2520822" y="1895348"/>
                  </a:cubicBezTo>
                  <a:cubicBezTo>
                    <a:pt x="2282952" y="1895348"/>
                    <a:pt x="2073783" y="1715008"/>
                    <a:pt x="2073783" y="1386205"/>
                  </a:cubicBezTo>
                  <a:cubicBezTo>
                    <a:pt x="2073783" y="1062990"/>
                    <a:pt x="2283459" y="842010"/>
                    <a:pt x="2597531" y="842010"/>
                  </a:cubicBezTo>
                  <a:cubicBezTo>
                    <a:pt x="2754884" y="842010"/>
                    <a:pt x="2881249" y="896874"/>
                    <a:pt x="2976753" y="990854"/>
                  </a:cubicBezTo>
                  <a:cubicBezTo>
                    <a:pt x="3089275" y="1102233"/>
                    <a:pt x="3154680" y="1272921"/>
                    <a:pt x="3154680" y="1543050"/>
                  </a:cubicBezTo>
                  <a:moveTo>
                    <a:pt x="4174617" y="200533"/>
                  </a:moveTo>
                  <a:cubicBezTo>
                    <a:pt x="4174617" y="89916"/>
                    <a:pt x="4084447" y="0"/>
                    <a:pt x="3973322" y="0"/>
                  </a:cubicBezTo>
                  <a:cubicBezTo>
                    <a:pt x="3862451" y="0"/>
                    <a:pt x="3772281" y="89916"/>
                    <a:pt x="3772281" y="200533"/>
                  </a:cubicBezTo>
                  <a:cubicBezTo>
                    <a:pt x="3772281" y="311912"/>
                    <a:pt x="3862451" y="402336"/>
                    <a:pt x="3973322" y="402336"/>
                  </a:cubicBezTo>
                  <a:cubicBezTo>
                    <a:pt x="4084447" y="402336"/>
                    <a:pt x="4174617" y="311912"/>
                    <a:pt x="4174617" y="200533"/>
                  </a:cubicBezTo>
                  <a:moveTo>
                    <a:pt x="4143629" y="2199132"/>
                  </a:moveTo>
                  <a:lnTo>
                    <a:pt x="4143629" y="844677"/>
                  </a:lnTo>
                  <a:cubicBezTo>
                    <a:pt x="4143629" y="739013"/>
                    <a:pt x="4115689" y="667639"/>
                    <a:pt x="4063746" y="615188"/>
                  </a:cubicBezTo>
                  <a:cubicBezTo>
                    <a:pt x="4008120" y="558927"/>
                    <a:pt x="3926205" y="528574"/>
                    <a:pt x="3827526" y="528574"/>
                  </a:cubicBezTo>
                  <a:lnTo>
                    <a:pt x="3810508" y="528574"/>
                  </a:lnTo>
                  <a:lnTo>
                    <a:pt x="3803269" y="1884045"/>
                  </a:lnTo>
                  <a:cubicBezTo>
                    <a:pt x="3803269" y="1988947"/>
                    <a:pt x="3830955" y="2060575"/>
                    <a:pt x="3883152" y="2113026"/>
                  </a:cubicBezTo>
                  <a:cubicBezTo>
                    <a:pt x="3938016" y="2168779"/>
                    <a:pt x="4020693" y="2199894"/>
                    <a:pt x="4118610" y="2199894"/>
                  </a:cubicBezTo>
                  <a:lnTo>
                    <a:pt x="4135374" y="2199894"/>
                  </a:lnTo>
                </a:path>
              </a:pathLst>
            </a:custGeom>
            <a:solidFill>
              <a:srgbClr val="231F20"/>
            </a:solidFill>
          </p:spPr>
        </p:sp>
        <p:sp>
          <p:nvSpPr>
            <p:cNvPr name="Freeform 15" id="15"/>
            <p:cNvSpPr/>
            <p:nvPr/>
          </p:nvSpPr>
          <p:spPr>
            <a:xfrm flipH="false" flipV="false" rot="0">
              <a:off x="63500" y="63500"/>
              <a:ext cx="6165342" cy="2219453"/>
            </a:xfrm>
            <a:custGeom>
              <a:avLst/>
              <a:gdLst/>
              <a:ahLst/>
              <a:cxnLst/>
              <a:rect r="r" b="b" t="t" l="l"/>
              <a:pathLst>
                <a:path h="2219453" w="6165342">
                  <a:moveTo>
                    <a:pt x="462534" y="1890014"/>
                  </a:moveTo>
                  <a:cubicBezTo>
                    <a:pt x="448564" y="1890014"/>
                    <a:pt x="434975" y="1885061"/>
                    <a:pt x="434975" y="1870202"/>
                  </a:cubicBezTo>
                  <a:lnTo>
                    <a:pt x="441325" y="1870202"/>
                  </a:lnTo>
                  <a:lnTo>
                    <a:pt x="434975" y="1870202"/>
                  </a:lnTo>
                  <a:lnTo>
                    <a:pt x="440944" y="1854708"/>
                  </a:lnTo>
                  <a:lnTo>
                    <a:pt x="452882" y="1853438"/>
                  </a:lnTo>
                  <a:lnTo>
                    <a:pt x="448945" y="1848485"/>
                  </a:lnTo>
                  <a:cubicBezTo>
                    <a:pt x="476377" y="1826260"/>
                    <a:pt x="544195" y="1771523"/>
                    <a:pt x="631317" y="1701165"/>
                  </a:cubicBezTo>
                  <a:cubicBezTo>
                    <a:pt x="787273" y="1575308"/>
                    <a:pt x="1004824" y="1399540"/>
                    <a:pt x="1162431" y="1272032"/>
                  </a:cubicBezTo>
                  <a:cubicBezTo>
                    <a:pt x="1252347" y="1199261"/>
                    <a:pt x="1322705" y="1142111"/>
                    <a:pt x="1351026" y="1118870"/>
                  </a:cubicBezTo>
                  <a:lnTo>
                    <a:pt x="1351026" y="1118870"/>
                  </a:lnTo>
                  <a:lnTo>
                    <a:pt x="1351026" y="1118870"/>
                  </a:lnTo>
                  <a:cubicBezTo>
                    <a:pt x="1534160" y="971550"/>
                    <a:pt x="1570609" y="900938"/>
                    <a:pt x="1570609" y="799084"/>
                  </a:cubicBezTo>
                  <a:lnTo>
                    <a:pt x="1576959" y="799084"/>
                  </a:lnTo>
                  <a:lnTo>
                    <a:pt x="1570609" y="799084"/>
                  </a:lnTo>
                  <a:cubicBezTo>
                    <a:pt x="1570609" y="735584"/>
                    <a:pt x="1540891" y="674370"/>
                    <a:pt x="1496187" y="637032"/>
                  </a:cubicBezTo>
                  <a:lnTo>
                    <a:pt x="1496187" y="637032"/>
                  </a:lnTo>
                  <a:lnTo>
                    <a:pt x="1496187" y="637032"/>
                  </a:lnTo>
                  <a:cubicBezTo>
                    <a:pt x="1442339" y="591312"/>
                    <a:pt x="1361059" y="565912"/>
                    <a:pt x="1227582" y="565912"/>
                  </a:cubicBezTo>
                  <a:lnTo>
                    <a:pt x="48895" y="565912"/>
                  </a:lnTo>
                  <a:lnTo>
                    <a:pt x="48895" y="559562"/>
                  </a:lnTo>
                  <a:lnTo>
                    <a:pt x="55245" y="559562"/>
                  </a:lnTo>
                  <a:lnTo>
                    <a:pt x="55245" y="578231"/>
                  </a:lnTo>
                  <a:lnTo>
                    <a:pt x="48895" y="578231"/>
                  </a:lnTo>
                  <a:lnTo>
                    <a:pt x="55245" y="578231"/>
                  </a:lnTo>
                  <a:cubicBezTo>
                    <a:pt x="55245" y="638683"/>
                    <a:pt x="68326" y="703580"/>
                    <a:pt x="97663" y="745871"/>
                  </a:cubicBezTo>
                  <a:lnTo>
                    <a:pt x="92456" y="749427"/>
                  </a:lnTo>
                  <a:lnTo>
                    <a:pt x="97663" y="745744"/>
                  </a:lnTo>
                  <a:cubicBezTo>
                    <a:pt x="143637" y="811911"/>
                    <a:pt x="231267" y="850900"/>
                    <a:pt x="351409" y="850900"/>
                  </a:cubicBezTo>
                  <a:lnTo>
                    <a:pt x="351409" y="857250"/>
                  </a:lnTo>
                  <a:lnTo>
                    <a:pt x="351409" y="850900"/>
                  </a:lnTo>
                  <a:lnTo>
                    <a:pt x="1125093" y="850900"/>
                  </a:lnTo>
                  <a:lnTo>
                    <a:pt x="1125093" y="857250"/>
                  </a:lnTo>
                  <a:lnTo>
                    <a:pt x="1125093" y="850900"/>
                  </a:lnTo>
                  <a:cubicBezTo>
                    <a:pt x="1138301" y="850900"/>
                    <a:pt x="1152652" y="854837"/>
                    <a:pt x="1152652" y="868299"/>
                  </a:cubicBezTo>
                  <a:lnTo>
                    <a:pt x="1146302" y="868299"/>
                  </a:lnTo>
                  <a:lnTo>
                    <a:pt x="1152652" y="868299"/>
                  </a:lnTo>
                  <a:lnTo>
                    <a:pt x="1146810" y="883412"/>
                  </a:lnTo>
                  <a:lnTo>
                    <a:pt x="1134237" y="884809"/>
                  </a:lnTo>
                  <a:lnTo>
                    <a:pt x="1138174" y="889762"/>
                  </a:lnTo>
                  <a:cubicBezTo>
                    <a:pt x="1028700" y="978535"/>
                    <a:pt x="390017" y="1493901"/>
                    <a:pt x="230759" y="1621155"/>
                  </a:cubicBezTo>
                  <a:lnTo>
                    <a:pt x="226822" y="1616202"/>
                  </a:lnTo>
                  <a:lnTo>
                    <a:pt x="230759" y="1621155"/>
                  </a:lnTo>
                  <a:cubicBezTo>
                    <a:pt x="47371" y="1768475"/>
                    <a:pt x="12700" y="1840484"/>
                    <a:pt x="12700" y="1942084"/>
                  </a:cubicBezTo>
                  <a:lnTo>
                    <a:pt x="6350" y="1942084"/>
                  </a:lnTo>
                  <a:lnTo>
                    <a:pt x="12700" y="1942084"/>
                  </a:lnTo>
                  <a:cubicBezTo>
                    <a:pt x="12700" y="2005076"/>
                    <a:pt x="42672" y="2066290"/>
                    <a:pt x="87376" y="2103374"/>
                  </a:cubicBezTo>
                  <a:lnTo>
                    <a:pt x="87376" y="2103374"/>
                  </a:lnTo>
                  <a:lnTo>
                    <a:pt x="87376" y="2103374"/>
                  </a:lnTo>
                  <a:cubicBezTo>
                    <a:pt x="141351" y="2149348"/>
                    <a:pt x="222758" y="2175256"/>
                    <a:pt x="356743" y="2175256"/>
                  </a:cubicBezTo>
                  <a:lnTo>
                    <a:pt x="356743" y="2181606"/>
                  </a:lnTo>
                  <a:lnTo>
                    <a:pt x="356743" y="2175256"/>
                  </a:lnTo>
                  <a:lnTo>
                    <a:pt x="1589532" y="2175256"/>
                  </a:lnTo>
                  <a:lnTo>
                    <a:pt x="1589532" y="2181606"/>
                  </a:lnTo>
                  <a:lnTo>
                    <a:pt x="1583182" y="2181606"/>
                  </a:lnTo>
                  <a:lnTo>
                    <a:pt x="1583182" y="2169795"/>
                  </a:lnTo>
                  <a:lnTo>
                    <a:pt x="1589532" y="2169795"/>
                  </a:lnTo>
                  <a:lnTo>
                    <a:pt x="1583182" y="2169795"/>
                  </a:lnTo>
                  <a:cubicBezTo>
                    <a:pt x="1583182" y="2083308"/>
                    <a:pt x="1558671" y="2010029"/>
                    <a:pt x="1508125" y="1964055"/>
                  </a:cubicBezTo>
                  <a:lnTo>
                    <a:pt x="1508125" y="1964055"/>
                  </a:lnTo>
                  <a:lnTo>
                    <a:pt x="1508125" y="1964055"/>
                  </a:lnTo>
                  <a:cubicBezTo>
                    <a:pt x="1449832" y="1910207"/>
                    <a:pt x="1374013" y="1890014"/>
                    <a:pt x="1228344" y="1890014"/>
                  </a:cubicBezTo>
                  <a:lnTo>
                    <a:pt x="462534" y="1890014"/>
                  </a:lnTo>
                  <a:moveTo>
                    <a:pt x="462534" y="1877314"/>
                  </a:moveTo>
                  <a:lnTo>
                    <a:pt x="1228217" y="1877314"/>
                  </a:lnTo>
                  <a:cubicBezTo>
                    <a:pt x="1374648" y="1877314"/>
                    <a:pt x="1454658" y="1897507"/>
                    <a:pt x="1516634" y="1954784"/>
                  </a:cubicBezTo>
                  <a:lnTo>
                    <a:pt x="1512316" y="1959483"/>
                  </a:lnTo>
                  <a:lnTo>
                    <a:pt x="1516634" y="1954784"/>
                  </a:lnTo>
                  <a:cubicBezTo>
                    <a:pt x="1570863" y="2004060"/>
                    <a:pt x="1595882" y="2081403"/>
                    <a:pt x="1595882" y="2169922"/>
                  </a:cubicBezTo>
                  <a:lnTo>
                    <a:pt x="1595882" y="2188083"/>
                  </a:lnTo>
                  <a:lnTo>
                    <a:pt x="356743" y="2188083"/>
                  </a:lnTo>
                  <a:cubicBezTo>
                    <a:pt x="221361" y="2188083"/>
                    <a:pt x="136398" y="2162048"/>
                    <a:pt x="79121" y="2113153"/>
                  </a:cubicBezTo>
                  <a:lnTo>
                    <a:pt x="83185" y="2108327"/>
                  </a:lnTo>
                  <a:lnTo>
                    <a:pt x="79121" y="2113280"/>
                  </a:lnTo>
                  <a:cubicBezTo>
                    <a:pt x="31623" y="2073783"/>
                    <a:pt x="0" y="2008886"/>
                    <a:pt x="0" y="1942084"/>
                  </a:cubicBezTo>
                  <a:cubicBezTo>
                    <a:pt x="0" y="1834515"/>
                    <a:pt x="38481" y="1759331"/>
                    <a:pt x="222885" y="1611249"/>
                  </a:cubicBezTo>
                  <a:lnTo>
                    <a:pt x="222885" y="1611249"/>
                  </a:lnTo>
                  <a:cubicBezTo>
                    <a:pt x="382143" y="1484122"/>
                    <a:pt x="1020826" y="968629"/>
                    <a:pt x="1130300" y="879983"/>
                  </a:cubicBezTo>
                  <a:lnTo>
                    <a:pt x="1130427" y="879856"/>
                  </a:lnTo>
                  <a:lnTo>
                    <a:pt x="1130554" y="879729"/>
                  </a:lnTo>
                  <a:lnTo>
                    <a:pt x="1140079" y="870839"/>
                  </a:lnTo>
                  <a:lnTo>
                    <a:pt x="1140079" y="868172"/>
                  </a:lnTo>
                  <a:lnTo>
                    <a:pt x="1139444" y="863600"/>
                  </a:lnTo>
                  <a:lnTo>
                    <a:pt x="351409" y="863600"/>
                  </a:lnTo>
                  <a:cubicBezTo>
                    <a:pt x="228727" y="863600"/>
                    <a:pt x="136398" y="823722"/>
                    <a:pt x="87122" y="753110"/>
                  </a:cubicBezTo>
                  <a:lnTo>
                    <a:pt x="87122" y="753110"/>
                  </a:lnTo>
                  <a:cubicBezTo>
                    <a:pt x="55880" y="707771"/>
                    <a:pt x="42545" y="639953"/>
                    <a:pt x="42545" y="578231"/>
                  </a:cubicBezTo>
                  <a:lnTo>
                    <a:pt x="42545" y="553085"/>
                  </a:lnTo>
                  <a:lnTo>
                    <a:pt x="1227582" y="553085"/>
                  </a:lnTo>
                  <a:cubicBezTo>
                    <a:pt x="1362456" y="553085"/>
                    <a:pt x="1447292" y="578739"/>
                    <a:pt x="1504442" y="627253"/>
                  </a:cubicBezTo>
                  <a:lnTo>
                    <a:pt x="1500378" y="632079"/>
                  </a:lnTo>
                  <a:lnTo>
                    <a:pt x="1504442" y="627253"/>
                  </a:lnTo>
                  <a:cubicBezTo>
                    <a:pt x="1552067" y="666877"/>
                    <a:pt x="1583436" y="731774"/>
                    <a:pt x="1583436" y="799084"/>
                  </a:cubicBezTo>
                  <a:cubicBezTo>
                    <a:pt x="1583436" y="906907"/>
                    <a:pt x="1542923" y="980694"/>
                    <a:pt x="1359027" y="1128776"/>
                  </a:cubicBezTo>
                  <a:lnTo>
                    <a:pt x="1355090" y="1123823"/>
                  </a:lnTo>
                  <a:lnTo>
                    <a:pt x="1359154" y="1128776"/>
                  </a:lnTo>
                  <a:cubicBezTo>
                    <a:pt x="1330833" y="1152017"/>
                    <a:pt x="1260348" y="1209167"/>
                    <a:pt x="1170432" y="1281938"/>
                  </a:cubicBezTo>
                  <a:cubicBezTo>
                    <a:pt x="1012825" y="1409573"/>
                    <a:pt x="795274" y="1585214"/>
                    <a:pt x="639318" y="1711198"/>
                  </a:cubicBezTo>
                  <a:cubicBezTo>
                    <a:pt x="552196" y="1781556"/>
                    <a:pt x="484378" y="1836293"/>
                    <a:pt x="456946" y="1858518"/>
                  </a:cubicBezTo>
                  <a:lnTo>
                    <a:pt x="456946" y="1858518"/>
                  </a:lnTo>
                  <a:lnTo>
                    <a:pt x="456946" y="1858518"/>
                  </a:lnTo>
                  <a:lnTo>
                    <a:pt x="447802" y="1868678"/>
                  </a:lnTo>
                  <a:lnTo>
                    <a:pt x="447802" y="1870329"/>
                  </a:lnTo>
                  <a:lnTo>
                    <a:pt x="449707" y="1877441"/>
                  </a:lnTo>
                  <a:close/>
                  <a:moveTo>
                    <a:pt x="5819648" y="1764538"/>
                  </a:moveTo>
                  <a:lnTo>
                    <a:pt x="5808091" y="1760474"/>
                  </a:lnTo>
                  <a:lnTo>
                    <a:pt x="5804281" y="1755521"/>
                  </a:lnTo>
                  <a:cubicBezTo>
                    <a:pt x="5559933" y="1437386"/>
                    <a:pt x="5111369" y="851027"/>
                    <a:pt x="5013960" y="723011"/>
                  </a:cubicBezTo>
                  <a:lnTo>
                    <a:pt x="5019040" y="719201"/>
                  </a:lnTo>
                  <a:lnTo>
                    <a:pt x="5013960" y="723011"/>
                  </a:lnTo>
                  <a:cubicBezTo>
                    <a:pt x="4911725" y="589915"/>
                    <a:pt x="4832858" y="547497"/>
                    <a:pt x="4729226" y="547497"/>
                  </a:cubicBezTo>
                  <a:cubicBezTo>
                    <a:pt x="4652264" y="547497"/>
                    <a:pt x="4590415" y="575691"/>
                    <a:pt x="4547870" y="620776"/>
                  </a:cubicBezTo>
                  <a:lnTo>
                    <a:pt x="4543298" y="616458"/>
                  </a:lnTo>
                  <a:lnTo>
                    <a:pt x="4547997" y="620776"/>
                  </a:lnTo>
                  <a:cubicBezTo>
                    <a:pt x="4500626" y="671322"/>
                    <a:pt x="4476369" y="750316"/>
                    <a:pt x="4476369" y="841248"/>
                  </a:cubicBezTo>
                  <a:lnTo>
                    <a:pt x="4470019" y="841248"/>
                  </a:lnTo>
                  <a:lnTo>
                    <a:pt x="4476369" y="841248"/>
                  </a:lnTo>
                  <a:lnTo>
                    <a:pt x="4476369" y="1890268"/>
                  </a:lnTo>
                  <a:lnTo>
                    <a:pt x="4470019" y="1890268"/>
                  </a:lnTo>
                  <a:lnTo>
                    <a:pt x="4476369" y="1890268"/>
                  </a:lnTo>
                  <a:cubicBezTo>
                    <a:pt x="4476369" y="1993900"/>
                    <a:pt x="4503165" y="2063750"/>
                    <a:pt x="4554347" y="2114677"/>
                  </a:cubicBezTo>
                  <a:lnTo>
                    <a:pt x="4554347" y="2114677"/>
                  </a:lnTo>
                  <a:lnTo>
                    <a:pt x="4554347" y="2114677"/>
                  </a:lnTo>
                  <a:cubicBezTo>
                    <a:pt x="4608322" y="2169033"/>
                    <a:pt x="4685665" y="2199640"/>
                    <a:pt x="4780026" y="2199640"/>
                  </a:cubicBezTo>
                  <a:lnTo>
                    <a:pt x="4780026" y="2205990"/>
                  </a:lnTo>
                  <a:lnTo>
                    <a:pt x="4780026" y="2199640"/>
                  </a:lnTo>
                  <a:lnTo>
                    <a:pt x="4792218" y="2199640"/>
                  </a:lnTo>
                  <a:lnTo>
                    <a:pt x="4799202" y="2205228"/>
                  </a:lnTo>
                  <a:lnTo>
                    <a:pt x="4792852" y="2205228"/>
                  </a:lnTo>
                  <a:lnTo>
                    <a:pt x="4792852" y="1002792"/>
                  </a:lnTo>
                  <a:lnTo>
                    <a:pt x="4799202" y="1002792"/>
                  </a:lnTo>
                  <a:lnTo>
                    <a:pt x="4792852" y="1002792"/>
                  </a:lnTo>
                  <a:lnTo>
                    <a:pt x="4797932" y="982980"/>
                  </a:lnTo>
                  <a:lnTo>
                    <a:pt x="4808854" y="989330"/>
                  </a:lnTo>
                  <a:lnTo>
                    <a:pt x="4808854" y="982980"/>
                  </a:lnTo>
                  <a:lnTo>
                    <a:pt x="4820538" y="986917"/>
                  </a:lnTo>
                  <a:lnTo>
                    <a:pt x="4819142" y="996315"/>
                  </a:lnTo>
                  <a:lnTo>
                    <a:pt x="4824221" y="992505"/>
                  </a:lnTo>
                  <a:cubicBezTo>
                    <a:pt x="4876164" y="1060069"/>
                    <a:pt x="4980812" y="1196594"/>
                    <a:pt x="5097906" y="1349502"/>
                  </a:cubicBezTo>
                  <a:cubicBezTo>
                    <a:pt x="5247258" y="1544447"/>
                    <a:pt x="5416930" y="1766062"/>
                    <a:pt x="5524372" y="1905762"/>
                  </a:cubicBezTo>
                  <a:cubicBezTo>
                    <a:pt x="5565266" y="1958848"/>
                    <a:pt x="5597143" y="2000250"/>
                    <a:pt x="5615304" y="2023618"/>
                  </a:cubicBezTo>
                  <a:lnTo>
                    <a:pt x="5615304" y="2023618"/>
                  </a:lnTo>
                  <a:lnTo>
                    <a:pt x="5615304" y="2023618"/>
                  </a:lnTo>
                  <a:cubicBezTo>
                    <a:pt x="5717539" y="2156460"/>
                    <a:pt x="5796025" y="2199894"/>
                    <a:pt x="5899149" y="2199894"/>
                  </a:cubicBezTo>
                  <a:lnTo>
                    <a:pt x="5899149" y="2206244"/>
                  </a:lnTo>
                  <a:lnTo>
                    <a:pt x="5899149" y="2199894"/>
                  </a:lnTo>
                  <a:cubicBezTo>
                    <a:pt x="5976619" y="2199894"/>
                    <a:pt x="6038722" y="2171954"/>
                    <a:pt x="6080632" y="2127123"/>
                  </a:cubicBezTo>
                  <a:lnTo>
                    <a:pt x="6085204" y="2131441"/>
                  </a:lnTo>
                  <a:lnTo>
                    <a:pt x="6080505" y="2127123"/>
                  </a:lnTo>
                  <a:cubicBezTo>
                    <a:pt x="6127622" y="2076196"/>
                    <a:pt x="6152387" y="1998218"/>
                    <a:pt x="6152387" y="1906524"/>
                  </a:cubicBezTo>
                  <a:lnTo>
                    <a:pt x="6158737" y="1906524"/>
                  </a:lnTo>
                  <a:lnTo>
                    <a:pt x="6152387" y="1906524"/>
                  </a:lnTo>
                  <a:lnTo>
                    <a:pt x="6152387" y="857250"/>
                  </a:lnTo>
                  <a:lnTo>
                    <a:pt x="6158737" y="857250"/>
                  </a:lnTo>
                  <a:lnTo>
                    <a:pt x="6152387" y="857250"/>
                  </a:lnTo>
                  <a:cubicBezTo>
                    <a:pt x="6152387" y="753618"/>
                    <a:pt x="6124828" y="683514"/>
                    <a:pt x="6074155" y="631825"/>
                  </a:cubicBezTo>
                  <a:lnTo>
                    <a:pt x="6078727" y="627380"/>
                  </a:lnTo>
                  <a:lnTo>
                    <a:pt x="6074282" y="631825"/>
                  </a:lnTo>
                  <a:cubicBezTo>
                    <a:pt x="6020053" y="577850"/>
                    <a:pt x="5943472" y="547497"/>
                    <a:pt x="5848095" y="547497"/>
                  </a:cubicBezTo>
                  <a:lnTo>
                    <a:pt x="5836538" y="547497"/>
                  </a:lnTo>
                  <a:lnTo>
                    <a:pt x="5829172" y="541655"/>
                  </a:lnTo>
                  <a:lnTo>
                    <a:pt x="5835522" y="541655"/>
                  </a:lnTo>
                  <a:lnTo>
                    <a:pt x="5835522" y="1745107"/>
                  </a:lnTo>
                  <a:lnTo>
                    <a:pt x="5829300" y="1745107"/>
                  </a:lnTo>
                  <a:lnTo>
                    <a:pt x="5835650" y="1745107"/>
                  </a:lnTo>
                  <a:lnTo>
                    <a:pt x="5830062" y="1764411"/>
                  </a:lnTo>
                  <a:lnTo>
                    <a:pt x="5819648" y="1758061"/>
                  </a:lnTo>
                  <a:lnTo>
                    <a:pt x="5819648" y="1764411"/>
                  </a:lnTo>
                  <a:moveTo>
                    <a:pt x="5819648" y="1751711"/>
                  </a:moveTo>
                  <a:lnTo>
                    <a:pt x="5822950" y="1751711"/>
                  </a:lnTo>
                  <a:lnTo>
                    <a:pt x="5822950" y="535813"/>
                  </a:lnTo>
                  <a:lnTo>
                    <a:pt x="5828919" y="535432"/>
                  </a:lnTo>
                  <a:lnTo>
                    <a:pt x="5841619" y="534924"/>
                  </a:lnTo>
                  <a:lnTo>
                    <a:pt x="5848350" y="534924"/>
                  </a:lnTo>
                  <a:cubicBezTo>
                    <a:pt x="5946394" y="534924"/>
                    <a:pt x="6026531" y="566166"/>
                    <a:pt x="6083427" y="622935"/>
                  </a:cubicBezTo>
                  <a:lnTo>
                    <a:pt x="6083427" y="622935"/>
                  </a:lnTo>
                  <a:lnTo>
                    <a:pt x="6083427" y="622935"/>
                  </a:lnTo>
                  <a:cubicBezTo>
                    <a:pt x="6137021" y="677545"/>
                    <a:pt x="6165342" y="751205"/>
                    <a:pt x="6165342" y="857250"/>
                  </a:cubicBezTo>
                  <a:lnTo>
                    <a:pt x="6165342" y="1906524"/>
                  </a:lnTo>
                  <a:cubicBezTo>
                    <a:pt x="6165342" y="2000123"/>
                    <a:pt x="6140069" y="2081784"/>
                    <a:pt x="6090031" y="2135759"/>
                  </a:cubicBezTo>
                  <a:lnTo>
                    <a:pt x="6090031" y="2135759"/>
                  </a:lnTo>
                  <a:lnTo>
                    <a:pt x="6090031" y="2135759"/>
                  </a:lnTo>
                  <a:cubicBezTo>
                    <a:pt x="6045454" y="2183384"/>
                    <a:pt x="5979922" y="2212594"/>
                    <a:pt x="5899278" y="2212594"/>
                  </a:cubicBezTo>
                  <a:cubicBezTo>
                    <a:pt x="5790819" y="2212594"/>
                    <a:pt x="5709031" y="2165985"/>
                    <a:pt x="5605400" y="2031365"/>
                  </a:cubicBezTo>
                  <a:lnTo>
                    <a:pt x="5610480" y="2027555"/>
                  </a:lnTo>
                  <a:lnTo>
                    <a:pt x="5605526" y="2031492"/>
                  </a:lnTo>
                  <a:cubicBezTo>
                    <a:pt x="5587238" y="2007997"/>
                    <a:pt x="5555361" y="1966722"/>
                    <a:pt x="5514467" y="1913509"/>
                  </a:cubicBezTo>
                  <a:cubicBezTo>
                    <a:pt x="5407025" y="1773809"/>
                    <a:pt x="5237226" y="1552194"/>
                    <a:pt x="5087874" y="1357249"/>
                  </a:cubicBezTo>
                  <a:cubicBezTo>
                    <a:pt x="4970653" y="1204214"/>
                    <a:pt x="4866132" y="1067816"/>
                    <a:pt x="4814189" y="1000252"/>
                  </a:cubicBezTo>
                  <a:lnTo>
                    <a:pt x="4814062" y="1000125"/>
                  </a:lnTo>
                  <a:lnTo>
                    <a:pt x="4813935" y="999998"/>
                  </a:lnTo>
                  <a:lnTo>
                    <a:pt x="4810125" y="995807"/>
                  </a:lnTo>
                  <a:lnTo>
                    <a:pt x="4808855" y="995807"/>
                  </a:lnTo>
                  <a:lnTo>
                    <a:pt x="4805553" y="995807"/>
                  </a:lnTo>
                  <a:lnTo>
                    <a:pt x="4805553" y="2211324"/>
                  </a:lnTo>
                  <a:lnTo>
                    <a:pt x="4799838" y="2211959"/>
                  </a:lnTo>
                  <a:cubicBezTo>
                    <a:pt x="4792726" y="2212721"/>
                    <a:pt x="4787392" y="2212721"/>
                    <a:pt x="4779899" y="2212721"/>
                  </a:cubicBezTo>
                  <a:cubicBezTo>
                    <a:pt x="4682744" y="2212721"/>
                    <a:pt x="4601972" y="2181225"/>
                    <a:pt x="4545203" y="2124075"/>
                  </a:cubicBezTo>
                  <a:lnTo>
                    <a:pt x="4549775" y="2119630"/>
                  </a:lnTo>
                  <a:lnTo>
                    <a:pt x="4545330" y="2124075"/>
                  </a:lnTo>
                  <a:cubicBezTo>
                    <a:pt x="4491227" y="2070100"/>
                    <a:pt x="4463669" y="1996694"/>
                    <a:pt x="4463669" y="1890649"/>
                  </a:cubicBezTo>
                  <a:lnTo>
                    <a:pt x="4463669" y="841375"/>
                  </a:lnTo>
                  <a:cubicBezTo>
                    <a:pt x="4463669" y="748538"/>
                    <a:pt x="4488434" y="665988"/>
                    <a:pt x="4538726" y="612140"/>
                  </a:cubicBezTo>
                  <a:lnTo>
                    <a:pt x="4538726" y="612140"/>
                  </a:lnTo>
                  <a:lnTo>
                    <a:pt x="4538726" y="612140"/>
                  </a:lnTo>
                  <a:cubicBezTo>
                    <a:pt x="4583811" y="564388"/>
                    <a:pt x="4648962" y="534797"/>
                    <a:pt x="4729226" y="534797"/>
                  </a:cubicBezTo>
                  <a:cubicBezTo>
                    <a:pt x="4838192" y="534797"/>
                    <a:pt x="4920488" y="580390"/>
                    <a:pt x="5023993" y="715264"/>
                  </a:cubicBezTo>
                  <a:lnTo>
                    <a:pt x="5023993" y="715264"/>
                  </a:lnTo>
                  <a:lnTo>
                    <a:pt x="5023993" y="715264"/>
                  </a:lnTo>
                  <a:cubicBezTo>
                    <a:pt x="5121402" y="843153"/>
                    <a:pt x="5569965" y="1429512"/>
                    <a:pt x="5814314" y="1747774"/>
                  </a:cubicBezTo>
                  <a:lnTo>
                    <a:pt x="5809234" y="1751584"/>
                  </a:lnTo>
                  <a:lnTo>
                    <a:pt x="5814187" y="1747647"/>
                  </a:lnTo>
                  <a:lnTo>
                    <a:pt x="5818632" y="1751711"/>
                  </a:lnTo>
                  <a:close/>
                  <a:moveTo>
                    <a:pt x="3167380" y="1549146"/>
                  </a:moveTo>
                  <a:lnTo>
                    <a:pt x="3167380" y="1890395"/>
                  </a:lnTo>
                  <a:lnTo>
                    <a:pt x="3161030" y="1890395"/>
                  </a:lnTo>
                  <a:lnTo>
                    <a:pt x="3167380" y="1890395"/>
                  </a:lnTo>
                  <a:cubicBezTo>
                    <a:pt x="3167380" y="1994027"/>
                    <a:pt x="3194685" y="2063877"/>
                    <a:pt x="3245612" y="2114804"/>
                  </a:cubicBezTo>
                  <a:lnTo>
                    <a:pt x="3245612" y="2114804"/>
                  </a:lnTo>
                  <a:lnTo>
                    <a:pt x="3245612" y="2114804"/>
                  </a:lnTo>
                  <a:cubicBezTo>
                    <a:pt x="3299206" y="2169160"/>
                    <a:pt x="3380486" y="2199767"/>
                    <a:pt x="3477006" y="2199767"/>
                  </a:cubicBezTo>
                  <a:lnTo>
                    <a:pt x="3477006" y="2206117"/>
                  </a:lnTo>
                  <a:lnTo>
                    <a:pt x="3477006" y="2199767"/>
                  </a:lnTo>
                  <a:lnTo>
                    <a:pt x="3493643" y="2199767"/>
                  </a:lnTo>
                  <a:lnTo>
                    <a:pt x="3501771" y="2205355"/>
                  </a:lnTo>
                  <a:lnTo>
                    <a:pt x="3495421" y="2205355"/>
                  </a:lnTo>
                  <a:lnTo>
                    <a:pt x="3495421" y="1477645"/>
                  </a:lnTo>
                  <a:lnTo>
                    <a:pt x="3501771" y="1477645"/>
                  </a:lnTo>
                  <a:lnTo>
                    <a:pt x="3495421" y="1477645"/>
                  </a:lnTo>
                  <a:cubicBezTo>
                    <a:pt x="3495421" y="1165860"/>
                    <a:pt x="3410458" y="956818"/>
                    <a:pt x="3259709" y="794131"/>
                  </a:cubicBezTo>
                  <a:lnTo>
                    <a:pt x="3264408" y="789813"/>
                  </a:lnTo>
                  <a:lnTo>
                    <a:pt x="3259709" y="794131"/>
                  </a:lnTo>
                  <a:cubicBezTo>
                    <a:pt x="3104515" y="627253"/>
                    <a:pt x="2872232" y="530352"/>
                    <a:pt x="2602738" y="530352"/>
                  </a:cubicBezTo>
                  <a:cubicBezTo>
                    <a:pt x="2086356" y="530352"/>
                    <a:pt x="1728851" y="908177"/>
                    <a:pt x="1728851" y="1400683"/>
                  </a:cubicBezTo>
                  <a:lnTo>
                    <a:pt x="1722501" y="1400683"/>
                  </a:lnTo>
                  <a:lnTo>
                    <a:pt x="1728851" y="1400683"/>
                  </a:lnTo>
                  <a:cubicBezTo>
                    <a:pt x="1728851" y="1884680"/>
                    <a:pt x="2059813" y="2206752"/>
                    <a:pt x="2488692" y="2206752"/>
                  </a:cubicBezTo>
                  <a:lnTo>
                    <a:pt x="2488692" y="2213102"/>
                  </a:lnTo>
                  <a:lnTo>
                    <a:pt x="2488692" y="2206752"/>
                  </a:lnTo>
                  <a:cubicBezTo>
                    <a:pt x="2819654" y="2206752"/>
                    <a:pt x="3016250" y="2010283"/>
                    <a:pt x="3016250" y="1782191"/>
                  </a:cubicBezTo>
                  <a:lnTo>
                    <a:pt x="3022600" y="1782191"/>
                  </a:lnTo>
                  <a:lnTo>
                    <a:pt x="3016250" y="1782191"/>
                  </a:lnTo>
                  <a:cubicBezTo>
                    <a:pt x="3016250" y="1696720"/>
                    <a:pt x="2989453" y="1604899"/>
                    <a:pt x="2930779" y="1517396"/>
                  </a:cubicBezTo>
                  <a:lnTo>
                    <a:pt x="2936113" y="1513840"/>
                  </a:lnTo>
                  <a:lnTo>
                    <a:pt x="2942336" y="1514983"/>
                  </a:lnTo>
                  <a:cubicBezTo>
                    <a:pt x="2893822" y="1767205"/>
                    <a:pt x="2753488" y="1907794"/>
                    <a:pt x="2527047" y="1907794"/>
                  </a:cubicBezTo>
                  <a:cubicBezTo>
                    <a:pt x="2285366" y="1907794"/>
                    <a:pt x="2073657" y="1724279"/>
                    <a:pt x="2073657" y="1392301"/>
                  </a:cubicBezTo>
                  <a:lnTo>
                    <a:pt x="2080007" y="1392301"/>
                  </a:lnTo>
                  <a:lnTo>
                    <a:pt x="2073657" y="1392301"/>
                  </a:lnTo>
                  <a:cubicBezTo>
                    <a:pt x="2073657" y="1065784"/>
                    <a:pt x="2286001" y="841756"/>
                    <a:pt x="2603755" y="841756"/>
                  </a:cubicBezTo>
                  <a:lnTo>
                    <a:pt x="2603755" y="848106"/>
                  </a:lnTo>
                  <a:lnTo>
                    <a:pt x="2603755" y="841756"/>
                  </a:lnTo>
                  <a:cubicBezTo>
                    <a:pt x="2762632" y="841756"/>
                    <a:pt x="2890775" y="897255"/>
                    <a:pt x="2987422" y="992505"/>
                  </a:cubicBezTo>
                  <a:lnTo>
                    <a:pt x="2987422" y="992505"/>
                  </a:lnTo>
                  <a:cubicBezTo>
                    <a:pt x="3101595" y="1105535"/>
                    <a:pt x="3167254" y="1278128"/>
                    <a:pt x="3167254" y="1549146"/>
                  </a:cubicBezTo>
                  <a:lnTo>
                    <a:pt x="3160904" y="1549146"/>
                  </a:lnTo>
                  <a:lnTo>
                    <a:pt x="3167254" y="1549146"/>
                  </a:lnTo>
                  <a:moveTo>
                    <a:pt x="3154554" y="1549146"/>
                  </a:moveTo>
                  <a:cubicBezTo>
                    <a:pt x="3154554" y="1280033"/>
                    <a:pt x="3089403" y="1111250"/>
                    <a:pt x="2978405" y="1001522"/>
                  </a:cubicBezTo>
                  <a:lnTo>
                    <a:pt x="2982850" y="996950"/>
                  </a:lnTo>
                  <a:lnTo>
                    <a:pt x="2978405" y="1001522"/>
                  </a:lnTo>
                  <a:cubicBezTo>
                    <a:pt x="2884171" y="908685"/>
                    <a:pt x="2759330" y="854456"/>
                    <a:pt x="2603628" y="854456"/>
                  </a:cubicBezTo>
                  <a:cubicBezTo>
                    <a:pt x="2293240" y="854456"/>
                    <a:pt x="2086230" y="1072388"/>
                    <a:pt x="2086230" y="1392301"/>
                  </a:cubicBezTo>
                  <a:cubicBezTo>
                    <a:pt x="2086230" y="1717802"/>
                    <a:pt x="2292859" y="1895094"/>
                    <a:pt x="2526920" y="1895094"/>
                  </a:cubicBezTo>
                  <a:cubicBezTo>
                    <a:pt x="2745741" y="1895094"/>
                    <a:pt x="2882139" y="1760474"/>
                    <a:pt x="2929764" y="1512570"/>
                  </a:cubicBezTo>
                  <a:lnTo>
                    <a:pt x="2932685" y="1497457"/>
                  </a:lnTo>
                  <a:lnTo>
                    <a:pt x="2941320" y="1510284"/>
                  </a:lnTo>
                  <a:cubicBezTo>
                    <a:pt x="3001391" y="1599692"/>
                    <a:pt x="3028950" y="1694053"/>
                    <a:pt x="3028950" y="1782191"/>
                  </a:cubicBezTo>
                  <a:cubicBezTo>
                    <a:pt x="3028950" y="2019173"/>
                    <a:pt x="2824861" y="2219453"/>
                    <a:pt x="2488692" y="2219453"/>
                  </a:cubicBezTo>
                  <a:cubicBezTo>
                    <a:pt x="2052320" y="2219453"/>
                    <a:pt x="1716151" y="1891285"/>
                    <a:pt x="1716151" y="1400683"/>
                  </a:cubicBezTo>
                  <a:cubicBezTo>
                    <a:pt x="1716151" y="901319"/>
                    <a:pt x="2079244" y="517653"/>
                    <a:pt x="2602738" y="517653"/>
                  </a:cubicBezTo>
                  <a:cubicBezTo>
                    <a:pt x="2875280" y="517653"/>
                    <a:pt x="3111119" y="615569"/>
                    <a:pt x="3268980" y="785495"/>
                  </a:cubicBezTo>
                  <a:lnTo>
                    <a:pt x="3268980" y="785495"/>
                  </a:lnTo>
                  <a:cubicBezTo>
                    <a:pt x="3422269" y="950850"/>
                    <a:pt x="3508121" y="1163193"/>
                    <a:pt x="3508121" y="1477645"/>
                  </a:cubicBezTo>
                  <a:lnTo>
                    <a:pt x="3508121" y="2211197"/>
                  </a:lnTo>
                  <a:lnTo>
                    <a:pt x="3502279" y="2211705"/>
                  </a:lnTo>
                  <a:cubicBezTo>
                    <a:pt x="3494024" y="2212467"/>
                    <a:pt x="3484753" y="2212467"/>
                    <a:pt x="3476879" y="2212467"/>
                  </a:cubicBezTo>
                  <a:cubicBezTo>
                    <a:pt x="3377692" y="2212467"/>
                    <a:pt x="3292983" y="2180971"/>
                    <a:pt x="3236468" y="2123694"/>
                  </a:cubicBezTo>
                  <a:lnTo>
                    <a:pt x="3241040" y="2119249"/>
                  </a:lnTo>
                  <a:lnTo>
                    <a:pt x="3236595" y="2123694"/>
                  </a:lnTo>
                  <a:cubicBezTo>
                    <a:pt x="3182620" y="2069846"/>
                    <a:pt x="3154680" y="1996313"/>
                    <a:pt x="3154680" y="1890268"/>
                  </a:cubicBezTo>
                  <a:lnTo>
                    <a:pt x="3154680" y="1549146"/>
                  </a:lnTo>
                  <a:close/>
                  <a:moveTo>
                    <a:pt x="4174617" y="206883"/>
                  </a:moveTo>
                  <a:cubicBezTo>
                    <a:pt x="4174617" y="99822"/>
                    <a:pt x="4087241" y="12700"/>
                    <a:pt x="3979672" y="12700"/>
                  </a:cubicBezTo>
                  <a:cubicBezTo>
                    <a:pt x="3872230" y="12700"/>
                    <a:pt x="3784981" y="99822"/>
                    <a:pt x="3784981" y="206883"/>
                  </a:cubicBezTo>
                  <a:lnTo>
                    <a:pt x="3778631" y="206883"/>
                  </a:lnTo>
                  <a:lnTo>
                    <a:pt x="3784981" y="206883"/>
                  </a:lnTo>
                  <a:cubicBezTo>
                    <a:pt x="3784981" y="314706"/>
                    <a:pt x="3872357" y="402336"/>
                    <a:pt x="3979672" y="402336"/>
                  </a:cubicBezTo>
                  <a:lnTo>
                    <a:pt x="3979672" y="408686"/>
                  </a:lnTo>
                  <a:lnTo>
                    <a:pt x="3979672" y="402336"/>
                  </a:lnTo>
                  <a:cubicBezTo>
                    <a:pt x="4087241" y="402336"/>
                    <a:pt x="4174617" y="314833"/>
                    <a:pt x="4174617" y="206883"/>
                  </a:cubicBezTo>
                  <a:lnTo>
                    <a:pt x="4180967" y="206883"/>
                  </a:lnTo>
                  <a:lnTo>
                    <a:pt x="4174617" y="206883"/>
                  </a:lnTo>
                  <a:moveTo>
                    <a:pt x="4187317" y="206883"/>
                  </a:moveTo>
                  <a:cubicBezTo>
                    <a:pt x="4187317" y="321691"/>
                    <a:pt x="4094353" y="415036"/>
                    <a:pt x="3979672" y="415036"/>
                  </a:cubicBezTo>
                  <a:cubicBezTo>
                    <a:pt x="3865245" y="415036"/>
                    <a:pt x="3772281" y="321691"/>
                    <a:pt x="3772281" y="206883"/>
                  </a:cubicBezTo>
                  <a:cubicBezTo>
                    <a:pt x="3772281" y="92710"/>
                    <a:pt x="3865245" y="0"/>
                    <a:pt x="3979672" y="0"/>
                  </a:cubicBezTo>
                  <a:cubicBezTo>
                    <a:pt x="4094226" y="0"/>
                    <a:pt x="4187317" y="92710"/>
                    <a:pt x="4187317" y="206883"/>
                  </a:cubicBezTo>
                  <a:close/>
                  <a:moveTo>
                    <a:pt x="4143629" y="2205482"/>
                  </a:moveTo>
                  <a:lnTo>
                    <a:pt x="4143629" y="851027"/>
                  </a:lnTo>
                  <a:lnTo>
                    <a:pt x="4149979" y="851027"/>
                  </a:lnTo>
                  <a:lnTo>
                    <a:pt x="4143629" y="851027"/>
                  </a:lnTo>
                  <a:cubicBezTo>
                    <a:pt x="4143629" y="746633"/>
                    <a:pt x="4116070" y="677037"/>
                    <a:pt x="4065651" y="625983"/>
                  </a:cubicBezTo>
                  <a:lnTo>
                    <a:pt x="4065651" y="625983"/>
                  </a:lnTo>
                  <a:cubicBezTo>
                    <a:pt x="4011549" y="571119"/>
                    <a:pt x="3931285" y="541274"/>
                    <a:pt x="3834003" y="541274"/>
                  </a:cubicBezTo>
                  <a:lnTo>
                    <a:pt x="3817239" y="541274"/>
                  </a:lnTo>
                  <a:lnTo>
                    <a:pt x="3809746" y="535940"/>
                  </a:lnTo>
                  <a:lnTo>
                    <a:pt x="3816096" y="535940"/>
                  </a:lnTo>
                  <a:lnTo>
                    <a:pt x="3816096" y="1890395"/>
                  </a:lnTo>
                  <a:lnTo>
                    <a:pt x="3809746" y="1890395"/>
                  </a:lnTo>
                  <a:lnTo>
                    <a:pt x="3816096" y="1890395"/>
                  </a:lnTo>
                  <a:cubicBezTo>
                    <a:pt x="3816096" y="1994027"/>
                    <a:pt x="3843401" y="2063877"/>
                    <a:pt x="3894074" y="2114804"/>
                  </a:cubicBezTo>
                  <a:lnTo>
                    <a:pt x="3894074" y="2114804"/>
                  </a:lnTo>
                  <a:lnTo>
                    <a:pt x="3894074" y="2114804"/>
                  </a:lnTo>
                  <a:cubicBezTo>
                    <a:pt x="3947414" y="2169160"/>
                    <a:pt x="4028440" y="2199767"/>
                    <a:pt x="4124960" y="2199767"/>
                  </a:cubicBezTo>
                  <a:lnTo>
                    <a:pt x="4124960" y="2206117"/>
                  </a:lnTo>
                  <a:lnTo>
                    <a:pt x="4124960" y="2199767"/>
                  </a:lnTo>
                  <a:cubicBezTo>
                    <a:pt x="4132707" y="2199767"/>
                    <a:pt x="4141597" y="2199767"/>
                    <a:pt x="4149471" y="2199132"/>
                  </a:cubicBezTo>
                  <a:lnTo>
                    <a:pt x="4149979" y="2205482"/>
                  </a:lnTo>
                  <a:lnTo>
                    <a:pt x="4143629" y="2205482"/>
                  </a:lnTo>
                  <a:moveTo>
                    <a:pt x="4156329" y="2205482"/>
                  </a:moveTo>
                  <a:lnTo>
                    <a:pt x="4156329" y="2211324"/>
                  </a:lnTo>
                  <a:lnTo>
                    <a:pt x="4150487" y="2211832"/>
                  </a:lnTo>
                  <a:cubicBezTo>
                    <a:pt x="4141978" y="2212594"/>
                    <a:pt x="4132580" y="2212594"/>
                    <a:pt x="4124960" y="2212594"/>
                  </a:cubicBezTo>
                  <a:cubicBezTo>
                    <a:pt x="4025773" y="2212594"/>
                    <a:pt x="3941318" y="2181098"/>
                    <a:pt x="3884930" y="2123821"/>
                  </a:cubicBezTo>
                  <a:lnTo>
                    <a:pt x="3889502" y="2119376"/>
                  </a:lnTo>
                  <a:lnTo>
                    <a:pt x="3885057" y="2123821"/>
                  </a:lnTo>
                  <a:cubicBezTo>
                    <a:pt x="3831336" y="2069973"/>
                    <a:pt x="3803396" y="1996440"/>
                    <a:pt x="3803396" y="1890395"/>
                  </a:cubicBezTo>
                  <a:lnTo>
                    <a:pt x="3803396" y="530352"/>
                  </a:lnTo>
                  <a:lnTo>
                    <a:pt x="3808857" y="529590"/>
                  </a:lnTo>
                  <a:cubicBezTo>
                    <a:pt x="3816603" y="528574"/>
                    <a:pt x="3826637" y="528574"/>
                    <a:pt x="3834003" y="528574"/>
                  </a:cubicBezTo>
                  <a:cubicBezTo>
                    <a:pt x="3933952" y="528574"/>
                    <a:pt x="4017645" y="559308"/>
                    <a:pt x="4074668" y="617093"/>
                  </a:cubicBezTo>
                  <a:lnTo>
                    <a:pt x="4070096" y="621538"/>
                  </a:lnTo>
                  <a:lnTo>
                    <a:pt x="4074668" y="617093"/>
                  </a:lnTo>
                  <a:cubicBezTo>
                    <a:pt x="4128135" y="670941"/>
                    <a:pt x="4156329" y="744220"/>
                    <a:pt x="4156329" y="851027"/>
                  </a:cubicBezTo>
                  <a:lnTo>
                    <a:pt x="4156329" y="2205482"/>
                  </a:lnTo>
                  <a:close/>
                </a:path>
              </a:pathLst>
            </a:custGeom>
            <a:solidFill>
              <a:srgbClr val="FFFFFF"/>
            </a:solidFill>
          </p:spPr>
        </p:sp>
      </p:grpSp>
      <p:grpSp>
        <p:nvGrpSpPr>
          <p:cNvPr name="Group 16" id="16"/>
          <p:cNvGrpSpPr/>
          <p:nvPr/>
        </p:nvGrpSpPr>
        <p:grpSpPr>
          <a:xfrm rot="0">
            <a:off x="6218697" y="6639344"/>
            <a:ext cx="6159536" cy="3424402"/>
            <a:chOff x="0" y="0"/>
            <a:chExt cx="8212715" cy="4565870"/>
          </a:xfrm>
        </p:grpSpPr>
        <p:sp>
          <p:nvSpPr>
            <p:cNvPr name="Freeform 17" id="17"/>
            <p:cNvSpPr/>
            <p:nvPr/>
          </p:nvSpPr>
          <p:spPr>
            <a:xfrm flipH="false" flipV="false" rot="0">
              <a:off x="102623" y="0"/>
              <a:ext cx="1250715" cy="625358"/>
            </a:xfrm>
            <a:custGeom>
              <a:avLst/>
              <a:gdLst/>
              <a:ahLst/>
              <a:cxnLst/>
              <a:rect r="r" b="b" t="t" l="l"/>
              <a:pathLst>
                <a:path h="625358" w="1250715">
                  <a:moveTo>
                    <a:pt x="0" y="0"/>
                  </a:moveTo>
                  <a:lnTo>
                    <a:pt x="1250715" y="0"/>
                  </a:lnTo>
                  <a:lnTo>
                    <a:pt x="1250715" y="625358"/>
                  </a:lnTo>
                  <a:lnTo>
                    <a:pt x="0" y="625358"/>
                  </a:lnTo>
                  <a:lnTo>
                    <a:pt x="0" y="0"/>
                  </a:lnTo>
                  <a:close/>
                </a:path>
              </a:pathLst>
            </a:custGeom>
            <a:blipFill>
              <a:blip r:embed="rId7"/>
              <a:stretch>
                <a:fillRect l="0" t="0" r="0" b="0"/>
              </a:stretch>
            </a:blipFill>
          </p:spPr>
        </p:sp>
        <p:sp>
          <p:nvSpPr>
            <p:cNvPr name="Freeform 18" id="18"/>
            <p:cNvSpPr/>
            <p:nvPr/>
          </p:nvSpPr>
          <p:spPr>
            <a:xfrm flipH="false" flipV="false" rot="0">
              <a:off x="1492003" y="22949"/>
              <a:ext cx="1250715" cy="658661"/>
            </a:xfrm>
            <a:custGeom>
              <a:avLst/>
              <a:gdLst/>
              <a:ahLst/>
              <a:cxnLst/>
              <a:rect r="r" b="b" t="t" l="l"/>
              <a:pathLst>
                <a:path h="658661" w="1250715">
                  <a:moveTo>
                    <a:pt x="0" y="0"/>
                  </a:moveTo>
                  <a:lnTo>
                    <a:pt x="1250715" y="0"/>
                  </a:lnTo>
                  <a:lnTo>
                    <a:pt x="1250715" y="658661"/>
                  </a:lnTo>
                  <a:lnTo>
                    <a:pt x="0" y="658661"/>
                  </a:lnTo>
                  <a:lnTo>
                    <a:pt x="0" y="0"/>
                  </a:lnTo>
                  <a:close/>
                </a:path>
              </a:pathLst>
            </a:custGeom>
            <a:blipFill>
              <a:blip r:embed="rId8"/>
              <a:stretch>
                <a:fillRect l="-17723" t="-75612" r="-17263" b="-80710"/>
              </a:stretch>
            </a:blipFill>
          </p:spPr>
        </p:sp>
        <p:sp>
          <p:nvSpPr>
            <p:cNvPr name="Freeform 19" id="19"/>
            <p:cNvSpPr/>
            <p:nvPr/>
          </p:nvSpPr>
          <p:spPr>
            <a:xfrm flipH="false" flipV="false" rot="0">
              <a:off x="2924475" y="22949"/>
              <a:ext cx="1205951" cy="735505"/>
            </a:xfrm>
            <a:custGeom>
              <a:avLst/>
              <a:gdLst/>
              <a:ahLst/>
              <a:cxnLst/>
              <a:rect r="r" b="b" t="t" l="l"/>
              <a:pathLst>
                <a:path h="735505" w="1205951">
                  <a:moveTo>
                    <a:pt x="0" y="0"/>
                  </a:moveTo>
                  <a:lnTo>
                    <a:pt x="1205951" y="0"/>
                  </a:lnTo>
                  <a:lnTo>
                    <a:pt x="1205951" y="735505"/>
                  </a:lnTo>
                  <a:lnTo>
                    <a:pt x="0" y="735505"/>
                  </a:lnTo>
                  <a:lnTo>
                    <a:pt x="0" y="0"/>
                  </a:lnTo>
                  <a:close/>
                </a:path>
              </a:pathLst>
            </a:custGeom>
            <a:blipFill>
              <a:blip r:embed="rId9"/>
              <a:stretch>
                <a:fillRect l="0" t="0" r="-61771" b="-6738"/>
              </a:stretch>
            </a:blipFill>
          </p:spPr>
        </p:sp>
        <p:sp>
          <p:nvSpPr>
            <p:cNvPr name="Freeform 20" id="20"/>
            <p:cNvSpPr/>
            <p:nvPr/>
          </p:nvSpPr>
          <p:spPr>
            <a:xfrm flipH="false" flipV="false" rot="0">
              <a:off x="4382562" y="105914"/>
              <a:ext cx="1205951" cy="652540"/>
            </a:xfrm>
            <a:custGeom>
              <a:avLst/>
              <a:gdLst/>
              <a:ahLst/>
              <a:cxnLst/>
              <a:rect r="r" b="b" t="t" l="l"/>
              <a:pathLst>
                <a:path h="652540" w="1205951">
                  <a:moveTo>
                    <a:pt x="0" y="0"/>
                  </a:moveTo>
                  <a:lnTo>
                    <a:pt x="1205950" y="0"/>
                  </a:lnTo>
                  <a:lnTo>
                    <a:pt x="1205950" y="652540"/>
                  </a:lnTo>
                  <a:lnTo>
                    <a:pt x="0" y="652540"/>
                  </a:lnTo>
                  <a:lnTo>
                    <a:pt x="0" y="0"/>
                  </a:lnTo>
                  <a:close/>
                </a:path>
              </a:pathLst>
            </a:custGeom>
            <a:blipFill>
              <a:blip r:embed="rId10"/>
              <a:stretch>
                <a:fillRect l="0" t="-47064" r="0" b="-37743"/>
              </a:stretch>
            </a:blipFill>
          </p:spPr>
        </p:sp>
        <p:sp>
          <p:nvSpPr>
            <p:cNvPr name="Freeform 21" id="21"/>
            <p:cNvSpPr/>
            <p:nvPr/>
          </p:nvSpPr>
          <p:spPr>
            <a:xfrm flipH="false" flipV="false" rot="0">
              <a:off x="5829812" y="130325"/>
              <a:ext cx="1295102" cy="603717"/>
            </a:xfrm>
            <a:custGeom>
              <a:avLst/>
              <a:gdLst/>
              <a:ahLst/>
              <a:cxnLst/>
              <a:rect r="r" b="b" t="t" l="l"/>
              <a:pathLst>
                <a:path h="603717" w="1295102">
                  <a:moveTo>
                    <a:pt x="0" y="0"/>
                  </a:moveTo>
                  <a:lnTo>
                    <a:pt x="1295103" y="0"/>
                  </a:lnTo>
                  <a:lnTo>
                    <a:pt x="1295103" y="603717"/>
                  </a:lnTo>
                  <a:lnTo>
                    <a:pt x="0" y="603717"/>
                  </a:lnTo>
                  <a:lnTo>
                    <a:pt x="0" y="0"/>
                  </a:lnTo>
                  <a:close/>
                </a:path>
              </a:pathLst>
            </a:custGeom>
            <a:blipFill>
              <a:blip r:embed="rId11"/>
              <a:stretch>
                <a:fillRect l="0" t="0" r="0" b="0"/>
              </a:stretch>
            </a:blipFill>
          </p:spPr>
        </p:sp>
        <p:sp>
          <p:nvSpPr>
            <p:cNvPr name="Freeform 22" id="22"/>
            <p:cNvSpPr/>
            <p:nvPr/>
          </p:nvSpPr>
          <p:spPr>
            <a:xfrm flipH="false" flipV="false" rot="0">
              <a:off x="46205" y="612658"/>
              <a:ext cx="1158305" cy="758893"/>
            </a:xfrm>
            <a:custGeom>
              <a:avLst/>
              <a:gdLst/>
              <a:ahLst/>
              <a:cxnLst/>
              <a:rect r="r" b="b" t="t" l="l"/>
              <a:pathLst>
                <a:path h="758893" w="1158305">
                  <a:moveTo>
                    <a:pt x="0" y="0"/>
                  </a:moveTo>
                  <a:lnTo>
                    <a:pt x="1158305" y="0"/>
                  </a:lnTo>
                  <a:lnTo>
                    <a:pt x="1158305" y="758893"/>
                  </a:lnTo>
                  <a:lnTo>
                    <a:pt x="0" y="758893"/>
                  </a:lnTo>
                  <a:lnTo>
                    <a:pt x="0" y="0"/>
                  </a:lnTo>
                  <a:close/>
                </a:path>
              </a:pathLst>
            </a:custGeom>
            <a:blipFill>
              <a:blip r:embed="rId12"/>
              <a:stretch>
                <a:fillRect l="-8350" t="-2729" r="-11304" b="0"/>
              </a:stretch>
            </a:blipFill>
          </p:spPr>
        </p:sp>
        <p:sp>
          <p:nvSpPr>
            <p:cNvPr name="Freeform 23" id="23"/>
            <p:cNvSpPr/>
            <p:nvPr/>
          </p:nvSpPr>
          <p:spPr>
            <a:xfrm flipH="false" flipV="false" rot="0">
              <a:off x="1492003" y="808901"/>
              <a:ext cx="1250715" cy="366407"/>
            </a:xfrm>
            <a:custGeom>
              <a:avLst/>
              <a:gdLst/>
              <a:ahLst/>
              <a:cxnLst/>
              <a:rect r="r" b="b" t="t" l="l"/>
              <a:pathLst>
                <a:path h="366407" w="1250715">
                  <a:moveTo>
                    <a:pt x="0" y="0"/>
                  </a:moveTo>
                  <a:lnTo>
                    <a:pt x="1250715" y="0"/>
                  </a:lnTo>
                  <a:lnTo>
                    <a:pt x="1250715" y="366406"/>
                  </a:lnTo>
                  <a:lnTo>
                    <a:pt x="0" y="366406"/>
                  </a:lnTo>
                  <a:lnTo>
                    <a:pt x="0" y="0"/>
                  </a:lnTo>
                  <a:close/>
                </a:path>
              </a:pathLst>
            </a:custGeom>
            <a:blipFill>
              <a:blip r:embed="rId13"/>
              <a:stretch>
                <a:fillRect l="-3238" t="-137555" r="-4981" b="-131850"/>
              </a:stretch>
            </a:blipFill>
          </p:spPr>
        </p:sp>
        <p:sp>
          <p:nvSpPr>
            <p:cNvPr name="Freeform 24" id="24"/>
            <p:cNvSpPr/>
            <p:nvPr/>
          </p:nvSpPr>
          <p:spPr>
            <a:xfrm flipH="false" flipV="false" rot="0">
              <a:off x="3034818" y="825295"/>
              <a:ext cx="1158305" cy="350013"/>
            </a:xfrm>
            <a:custGeom>
              <a:avLst/>
              <a:gdLst/>
              <a:ahLst/>
              <a:cxnLst/>
              <a:rect r="r" b="b" t="t" l="l"/>
              <a:pathLst>
                <a:path h="350013" w="1158305">
                  <a:moveTo>
                    <a:pt x="0" y="0"/>
                  </a:moveTo>
                  <a:lnTo>
                    <a:pt x="1158305" y="0"/>
                  </a:lnTo>
                  <a:lnTo>
                    <a:pt x="1158305" y="350012"/>
                  </a:lnTo>
                  <a:lnTo>
                    <a:pt x="0" y="350012"/>
                  </a:lnTo>
                  <a:lnTo>
                    <a:pt x="0" y="0"/>
                  </a:lnTo>
                  <a:close/>
                </a:path>
              </a:pathLst>
            </a:custGeom>
            <a:blipFill>
              <a:blip r:embed="rId14"/>
              <a:stretch>
                <a:fillRect l="0" t="-122463" r="0" b="-108468"/>
              </a:stretch>
            </a:blipFill>
          </p:spPr>
        </p:sp>
        <p:sp>
          <p:nvSpPr>
            <p:cNvPr name="Freeform 25" id="25"/>
            <p:cNvSpPr/>
            <p:nvPr/>
          </p:nvSpPr>
          <p:spPr>
            <a:xfrm flipH="false" flipV="false" rot="0">
              <a:off x="2956417" y="2702742"/>
              <a:ext cx="704488" cy="739801"/>
            </a:xfrm>
            <a:custGeom>
              <a:avLst/>
              <a:gdLst/>
              <a:ahLst/>
              <a:cxnLst/>
              <a:rect r="r" b="b" t="t" l="l"/>
              <a:pathLst>
                <a:path h="739801" w="704488">
                  <a:moveTo>
                    <a:pt x="0" y="0"/>
                  </a:moveTo>
                  <a:lnTo>
                    <a:pt x="704489" y="0"/>
                  </a:lnTo>
                  <a:lnTo>
                    <a:pt x="704489" y="739801"/>
                  </a:lnTo>
                  <a:lnTo>
                    <a:pt x="0" y="739801"/>
                  </a:lnTo>
                  <a:lnTo>
                    <a:pt x="0" y="0"/>
                  </a:lnTo>
                  <a:close/>
                </a:path>
              </a:pathLst>
            </a:custGeom>
            <a:blipFill>
              <a:blip r:embed="rId15"/>
              <a:stretch>
                <a:fillRect l="-43793" t="0" r="-39901" b="-1282"/>
              </a:stretch>
            </a:blipFill>
          </p:spPr>
        </p:sp>
        <p:sp>
          <p:nvSpPr>
            <p:cNvPr name="Freeform 26" id="26"/>
            <p:cNvSpPr/>
            <p:nvPr/>
          </p:nvSpPr>
          <p:spPr>
            <a:xfrm flipH="false" flipV="false" rot="0">
              <a:off x="5641067" y="873295"/>
              <a:ext cx="1204510" cy="387088"/>
            </a:xfrm>
            <a:custGeom>
              <a:avLst/>
              <a:gdLst/>
              <a:ahLst/>
              <a:cxnLst/>
              <a:rect r="r" b="b" t="t" l="l"/>
              <a:pathLst>
                <a:path h="387088" w="1204510">
                  <a:moveTo>
                    <a:pt x="0" y="0"/>
                  </a:moveTo>
                  <a:lnTo>
                    <a:pt x="1204510" y="0"/>
                  </a:lnTo>
                  <a:lnTo>
                    <a:pt x="1204510" y="387088"/>
                  </a:lnTo>
                  <a:lnTo>
                    <a:pt x="0" y="387088"/>
                  </a:lnTo>
                  <a:lnTo>
                    <a:pt x="0" y="0"/>
                  </a:lnTo>
                  <a:close/>
                </a:path>
              </a:pathLst>
            </a:custGeom>
            <a:blipFill>
              <a:blip r:embed="rId16"/>
              <a:stretch>
                <a:fillRect l="0" t="-2352" r="-68258" b="0"/>
              </a:stretch>
            </a:blipFill>
          </p:spPr>
        </p:sp>
        <p:sp>
          <p:nvSpPr>
            <p:cNvPr name="Freeform 27" id="27"/>
            <p:cNvSpPr/>
            <p:nvPr/>
          </p:nvSpPr>
          <p:spPr>
            <a:xfrm flipH="false" flipV="false" rot="0">
              <a:off x="7150315" y="190193"/>
              <a:ext cx="1062400" cy="568261"/>
            </a:xfrm>
            <a:custGeom>
              <a:avLst/>
              <a:gdLst/>
              <a:ahLst/>
              <a:cxnLst/>
              <a:rect r="r" b="b" t="t" l="l"/>
              <a:pathLst>
                <a:path h="568261" w="1062400">
                  <a:moveTo>
                    <a:pt x="0" y="0"/>
                  </a:moveTo>
                  <a:lnTo>
                    <a:pt x="1062400" y="0"/>
                  </a:lnTo>
                  <a:lnTo>
                    <a:pt x="1062400" y="568261"/>
                  </a:lnTo>
                  <a:lnTo>
                    <a:pt x="0" y="568261"/>
                  </a:lnTo>
                  <a:lnTo>
                    <a:pt x="0" y="0"/>
                  </a:lnTo>
                  <a:close/>
                </a:path>
              </a:pathLst>
            </a:custGeom>
            <a:blipFill>
              <a:blip r:embed="rId17"/>
              <a:stretch>
                <a:fillRect l="-78456" t="-198888" r="-85518" b="-194630"/>
              </a:stretch>
            </a:blipFill>
          </p:spPr>
        </p:sp>
        <p:sp>
          <p:nvSpPr>
            <p:cNvPr name="Freeform 28" id="28"/>
            <p:cNvSpPr/>
            <p:nvPr/>
          </p:nvSpPr>
          <p:spPr>
            <a:xfrm flipH="false" flipV="false" rot="0">
              <a:off x="7150315" y="896834"/>
              <a:ext cx="923445" cy="727098"/>
            </a:xfrm>
            <a:custGeom>
              <a:avLst/>
              <a:gdLst/>
              <a:ahLst/>
              <a:cxnLst/>
              <a:rect r="r" b="b" t="t" l="l"/>
              <a:pathLst>
                <a:path h="727098" w="923445">
                  <a:moveTo>
                    <a:pt x="0" y="0"/>
                  </a:moveTo>
                  <a:lnTo>
                    <a:pt x="923445" y="0"/>
                  </a:lnTo>
                  <a:lnTo>
                    <a:pt x="923445" y="727098"/>
                  </a:lnTo>
                  <a:lnTo>
                    <a:pt x="0" y="727098"/>
                  </a:lnTo>
                  <a:lnTo>
                    <a:pt x="0" y="0"/>
                  </a:lnTo>
                  <a:close/>
                </a:path>
              </a:pathLst>
            </a:custGeom>
            <a:blipFill>
              <a:blip r:embed="rId18"/>
              <a:stretch>
                <a:fillRect l="-14418" t="-30645" r="-11873" b="-29751"/>
              </a:stretch>
            </a:blipFill>
          </p:spPr>
        </p:sp>
        <p:sp>
          <p:nvSpPr>
            <p:cNvPr name="Freeform 29" id="29"/>
            <p:cNvSpPr/>
            <p:nvPr/>
          </p:nvSpPr>
          <p:spPr>
            <a:xfrm flipH="false" flipV="false" rot="0">
              <a:off x="7015273" y="1973205"/>
              <a:ext cx="1021647" cy="574676"/>
            </a:xfrm>
            <a:custGeom>
              <a:avLst/>
              <a:gdLst/>
              <a:ahLst/>
              <a:cxnLst/>
              <a:rect r="r" b="b" t="t" l="l"/>
              <a:pathLst>
                <a:path h="574676" w="1021647">
                  <a:moveTo>
                    <a:pt x="0" y="0"/>
                  </a:moveTo>
                  <a:lnTo>
                    <a:pt x="1021646" y="0"/>
                  </a:lnTo>
                  <a:lnTo>
                    <a:pt x="1021646" y="574677"/>
                  </a:lnTo>
                  <a:lnTo>
                    <a:pt x="0" y="574677"/>
                  </a:lnTo>
                  <a:lnTo>
                    <a:pt x="0" y="0"/>
                  </a:lnTo>
                  <a:close/>
                </a:path>
              </a:pathLst>
            </a:custGeom>
            <a:blipFill>
              <a:blip r:embed="rId19"/>
              <a:stretch>
                <a:fillRect l="0" t="0" r="0" b="0"/>
              </a:stretch>
            </a:blipFill>
          </p:spPr>
        </p:sp>
        <p:sp>
          <p:nvSpPr>
            <p:cNvPr name="Freeform 30" id="30"/>
            <p:cNvSpPr/>
            <p:nvPr/>
          </p:nvSpPr>
          <p:spPr>
            <a:xfrm flipH="false" flipV="false" rot="0">
              <a:off x="2959049" y="1951168"/>
              <a:ext cx="1110579" cy="618751"/>
            </a:xfrm>
            <a:custGeom>
              <a:avLst/>
              <a:gdLst/>
              <a:ahLst/>
              <a:cxnLst/>
              <a:rect r="r" b="b" t="t" l="l"/>
              <a:pathLst>
                <a:path h="618751" w="1110579">
                  <a:moveTo>
                    <a:pt x="0" y="0"/>
                  </a:moveTo>
                  <a:lnTo>
                    <a:pt x="1110579" y="0"/>
                  </a:lnTo>
                  <a:lnTo>
                    <a:pt x="1110579" y="618751"/>
                  </a:lnTo>
                  <a:lnTo>
                    <a:pt x="0" y="618751"/>
                  </a:lnTo>
                  <a:lnTo>
                    <a:pt x="0" y="0"/>
                  </a:lnTo>
                  <a:close/>
                </a:path>
              </a:pathLst>
            </a:custGeom>
            <a:blipFill>
              <a:blip r:embed="rId20"/>
              <a:stretch>
                <a:fillRect l="0" t="0" r="0" b="0"/>
              </a:stretch>
            </a:blipFill>
          </p:spPr>
        </p:sp>
        <p:sp>
          <p:nvSpPr>
            <p:cNvPr name="Freeform 31" id="31"/>
            <p:cNvSpPr/>
            <p:nvPr/>
          </p:nvSpPr>
          <p:spPr>
            <a:xfrm flipH="false" flipV="false" rot="0">
              <a:off x="1813614" y="2671519"/>
              <a:ext cx="800937" cy="800937"/>
            </a:xfrm>
            <a:custGeom>
              <a:avLst/>
              <a:gdLst/>
              <a:ahLst/>
              <a:cxnLst/>
              <a:rect r="r" b="b" t="t" l="l"/>
              <a:pathLst>
                <a:path h="800937" w="800937">
                  <a:moveTo>
                    <a:pt x="0" y="0"/>
                  </a:moveTo>
                  <a:lnTo>
                    <a:pt x="800937" y="0"/>
                  </a:lnTo>
                  <a:lnTo>
                    <a:pt x="800937" y="800936"/>
                  </a:lnTo>
                  <a:lnTo>
                    <a:pt x="0" y="800936"/>
                  </a:lnTo>
                  <a:lnTo>
                    <a:pt x="0" y="0"/>
                  </a:lnTo>
                  <a:close/>
                </a:path>
              </a:pathLst>
            </a:custGeom>
            <a:blipFill>
              <a:blip r:embed="rId21"/>
              <a:stretch>
                <a:fillRect l="0" t="0" r="0" b="0"/>
              </a:stretch>
            </a:blipFill>
          </p:spPr>
        </p:sp>
        <p:sp>
          <p:nvSpPr>
            <p:cNvPr name="Freeform 32" id="32"/>
            <p:cNvSpPr/>
            <p:nvPr/>
          </p:nvSpPr>
          <p:spPr>
            <a:xfrm flipH="false" flipV="false" rot="0">
              <a:off x="6986317" y="2774435"/>
              <a:ext cx="1021647" cy="668108"/>
            </a:xfrm>
            <a:custGeom>
              <a:avLst/>
              <a:gdLst/>
              <a:ahLst/>
              <a:cxnLst/>
              <a:rect r="r" b="b" t="t" l="l"/>
              <a:pathLst>
                <a:path h="668108" w="1021647">
                  <a:moveTo>
                    <a:pt x="0" y="0"/>
                  </a:moveTo>
                  <a:lnTo>
                    <a:pt x="1021647" y="0"/>
                  </a:lnTo>
                  <a:lnTo>
                    <a:pt x="1021647" y="668108"/>
                  </a:lnTo>
                  <a:lnTo>
                    <a:pt x="0" y="668108"/>
                  </a:lnTo>
                  <a:lnTo>
                    <a:pt x="0" y="0"/>
                  </a:lnTo>
                  <a:close/>
                </a:path>
              </a:pathLst>
            </a:custGeom>
            <a:blipFill>
              <a:blip r:embed="rId22"/>
              <a:stretch>
                <a:fillRect l="-657" t="-17415" r="0" b="-36506"/>
              </a:stretch>
            </a:blipFill>
          </p:spPr>
        </p:sp>
        <p:sp>
          <p:nvSpPr>
            <p:cNvPr name="Freeform 33" id="33"/>
            <p:cNvSpPr/>
            <p:nvPr/>
          </p:nvSpPr>
          <p:spPr>
            <a:xfrm flipH="false" flipV="false" rot="0">
              <a:off x="1540003" y="2067215"/>
              <a:ext cx="1250715" cy="386656"/>
            </a:xfrm>
            <a:custGeom>
              <a:avLst/>
              <a:gdLst/>
              <a:ahLst/>
              <a:cxnLst/>
              <a:rect r="r" b="b" t="t" l="l"/>
              <a:pathLst>
                <a:path h="386656" w="1250715">
                  <a:moveTo>
                    <a:pt x="0" y="0"/>
                  </a:moveTo>
                  <a:lnTo>
                    <a:pt x="1250715" y="0"/>
                  </a:lnTo>
                  <a:lnTo>
                    <a:pt x="1250715" y="386657"/>
                  </a:lnTo>
                  <a:lnTo>
                    <a:pt x="0" y="386657"/>
                  </a:lnTo>
                  <a:lnTo>
                    <a:pt x="0" y="0"/>
                  </a:lnTo>
                  <a:close/>
                </a:path>
              </a:pathLst>
            </a:custGeom>
            <a:blipFill>
              <a:blip r:embed="rId23"/>
              <a:stretch>
                <a:fillRect l="-30773" t="-89633" r="-28427" b="-100273"/>
              </a:stretch>
            </a:blipFill>
          </p:spPr>
        </p:sp>
        <p:sp>
          <p:nvSpPr>
            <p:cNvPr name="Freeform 34" id="34"/>
            <p:cNvSpPr/>
            <p:nvPr/>
          </p:nvSpPr>
          <p:spPr>
            <a:xfrm flipH="false" flipV="false" rot="0">
              <a:off x="5596449" y="1360450"/>
              <a:ext cx="1046968" cy="477950"/>
            </a:xfrm>
            <a:custGeom>
              <a:avLst/>
              <a:gdLst/>
              <a:ahLst/>
              <a:cxnLst/>
              <a:rect r="r" b="b" t="t" l="l"/>
              <a:pathLst>
                <a:path h="477950" w="1046968">
                  <a:moveTo>
                    <a:pt x="0" y="0"/>
                  </a:moveTo>
                  <a:lnTo>
                    <a:pt x="1046968" y="0"/>
                  </a:lnTo>
                  <a:lnTo>
                    <a:pt x="1046968" y="477950"/>
                  </a:lnTo>
                  <a:lnTo>
                    <a:pt x="0" y="477950"/>
                  </a:lnTo>
                  <a:lnTo>
                    <a:pt x="0" y="0"/>
                  </a:lnTo>
                  <a:close/>
                </a:path>
              </a:pathLst>
            </a:custGeom>
            <a:blipFill>
              <a:blip r:embed="rId24"/>
              <a:stretch>
                <a:fillRect l="-14919" t="0" r="-10751" b="-2199"/>
              </a:stretch>
            </a:blipFill>
          </p:spPr>
        </p:sp>
        <p:sp>
          <p:nvSpPr>
            <p:cNvPr name="Freeform 35" id="35"/>
            <p:cNvSpPr/>
            <p:nvPr/>
          </p:nvSpPr>
          <p:spPr>
            <a:xfrm flipH="false" flipV="false" rot="0">
              <a:off x="4382562" y="2005280"/>
              <a:ext cx="1046968" cy="510526"/>
            </a:xfrm>
            <a:custGeom>
              <a:avLst/>
              <a:gdLst/>
              <a:ahLst/>
              <a:cxnLst/>
              <a:rect r="r" b="b" t="t" l="l"/>
              <a:pathLst>
                <a:path h="510526" w="1046968">
                  <a:moveTo>
                    <a:pt x="0" y="0"/>
                  </a:moveTo>
                  <a:lnTo>
                    <a:pt x="1046967" y="0"/>
                  </a:lnTo>
                  <a:lnTo>
                    <a:pt x="1046967" y="510527"/>
                  </a:lnTo>
                  <a:lnTo>
                    <a:pt x="0" y="510527"/>
                  </a:lnTo>
                  <a:lnTo>
                    <a:pt x="0" y="0"/>
                  </a:lnTo>
                  <a:close/>
                </a:path>
              </a:pathLst>
            </a:custGeom>
            <a:blipFill>
              <a:blip r:embed="rId25"/>
              <a:stretch>
                <a:fillRect l="0" t="0" r="0" b="0"/>
              </a:stretch>
            </a:blipFill>
          </p:spPr>
        </p:sp>
        <p:sp>
          <p:nvSpPr>
            <p:cNvPr name="Freeform 36" id="36"/>
            <p:cNvSpPr/>
            <p:nvPr/>
          </p:nvSpPr>
          <p:spPr>
            <a:xfrm flipH="false" flipV="false" rot="0">
              <a:off x="356238" y="2701431"/>
              <a:ext cx="780384" cy="741111"/>
            </a:xfrm>
            <a:custGeom>
              <a:avLst/>
              <a:gdLst/>
              <a:ahLst/>
              <a:cxnLst/>
              <a:rect r="r" b="b" t="t" l="l"/>
              <a:pathLst>
                <a:path h="741111" w="780384">
                  <a:moveTo>
                    <a:pt x="0" y="0"/>
                  </a:moveTo>
                  <a:lnTo>
                    <a:pt x="780383" y="0"/>
                  </a:lnTo>
                  <a:lnTo>
                    <a:pt x="780383" y="741112"/>
                  </a:lnTo>
                  <a:lnTo>
                    <a:pt x="0" y="741112"/>
                  </a:lnTo>
                  <a:lnTo>
                    <a:pt x="0" y="0"/>
                  </a:lnTo>
                  <a:close/>
                </a:path>
              </a:pathLst>
            </a:custGeom>
            <a:blipFill>
              <a:blip r:embed="rId26"/>
              <a:stretch>
                <a:fillRect l="-41854" t="-1255" r="-42678" b="0"/>
              </a:stretch>
            </a:blipFill>
          </p:spPr>
        </p:sp>
        <p:sp>
          <p:nvSpPr>
            <p:cNvPr name="Freeform 37" id="37"/>
            <p:cNvSpPr/>
            <p:nvPr/>
          </p:nvSpPr>
          <p:spPr>
            <a:xfrm flipH="false" flipV="false" rot="0">
              <a:off x="4358136" y="773326"/>
              <a:ext cx="1126182" cy="401981"/>
            </a:xfrm>
            <a:custGeom>
              <a:avLst/>
              <a:gdLst/>
              <a:ahLst/>
              <a:cxnLst/>
              <a:rect r="r" b="b" t="t" l="l"/>
              <a:pathLst>
                <a:path h="401981" w="1126182">
                  <a:moveTo>
                    <a:pt x="0" y="0"/>
                  </a:moveTo>
                  <a:lnTo>
                    <a:pt x="1126182" y="0"/>
                  </a:lnTo>
                  <a:lnTo>
                    <a:pt x="1126182" y="401981"/>
                  </a:lnTo>
                  <a:lnTo>
                    <a:pt x="0" y="401981"/>
                  </a:lnTo>
                  <a:lnTo>
                    <a:pt x="0" y="0"/>
                  </a:lnTo>
                  <a:close/>
                </a:path>
              </a:pathLst>
            </a:custGeom>
            <a:blipFill>
              <a:blip r:embed="rId27"/>
              <a:stretch>
                <a:fillRect l="-3524" t="0" r="-4536" b="-2007"/>
              </a:stretch>
            </a:blipFill>
          </p:spPr>
        </p:sp>
        <p:sp>
          <p:nvSpPr>
            <p:cNvPr name="Freeform 38" id="38"/>
            <p:cNvSpPr/>
            <p:nvPr/>
          </p:nvSpPr>
          <p:spPr>
            <a:xfrm flipH="false" flipV="false" rot="0">
              <a:off x="5641067" y="2139887"/>
              <a:ext cx="1158305" cy="241314"/>
            </a:xfrm>
            <a:custGeom>
              <a:avLst/>
              <a:gdLst/>
              <a:ahLst/>
              <a:cxnLst/>
              <a:rect r="r" b="b" t="t" l="l"/>
              <a:pathLst>
                <a:path h="241314" w="1158305">
                  <a:moveTo>
                    <a:pt x="0" y="0"/>
                  </a:moveTo>
                  <a:lnTo>
                    <a:pt x="1158306" y="0"/>
                  </a:lnTo>
                  <a:lnTo>
                    <a:pt x="1158306" y="241313"/>
                  </a:lnTo>
                  <a:lnTo>
                    <a:pt x="0" y="241313"/>
                  </a:lnTo>
                  <a:lnTo>
                    <a:pt x="0" y="0"/>
                  </a:lnTo>
                  <a:close/>
                </a:path>
              </a:pathLst>
            </a:custGeom>
            <a:blipFill>
              <a:blip r:embed="rId28"/>
              <a:stretch>
                <a:fillRect l="0" t="0" r="0" b="0"/>
              </a:stretch>
            </a:blipFill>
          </p:spPr>
        </p:sp>
        <p:sp>
          <p:nvSpPr>
            <p:cNvPr name="Freeform 39" id="39"/>
            <p:cNvSpPr/>
            <p:nvPr/>
          </p:nvSpPr>
          <p:spPr>
            <a:xfrm flipH="false" flipV="false" rot="0">
              <a:off x="139521" y="2170648"/>
              <a:ext cx="1213817" cy="283224"/>
            </a:xfrm>
            <a:custGeom>
              <a:avLst/>
              <a:gdLst/>
              <a:ahLst/>
              <a:cxnLst/>
              <a:rect r="r" b="b" t="t" l="l"/>
              <a:pathLst>
                <a:path h="283224" w="1213817">
                  <a:moveTo>
                    <a:pt x="0" y="0"/>
                  </a:moveTo>
                  <a:lnTo>
                    <a:pt x="1213817" y="0"/>
                  </a:lnTo>
                  <a:lnTo>
                    <a:pt x="1213817" y="283224"/>
                  </a:lnTo>
                  <a:lnTo>
                    <a:pt x="0" y="283224"/>
                  </a:lnTo>
                  <a:lnTo>
                    <a:pt x="0" y="0"/>
                  </a:lnTo>
                  <a:close/>
                </a:path>
              </a:pathLst>
            </a:custGeom>
            <a:blipFill>
              <a:blip r:embed="rId29"/>
              <a:stretch>
                <a:fillRect l="0" t="0" r="0" b="0"/>
              </a:stretch>
            </a:blipFill>
          </p:spPr>
        </p:sp>
        <p:sp>
          <p:nvSpPr>
            <p:cNvPr name="Freeform 40" id="40"/>
            <p:cNvSpPr/>
            <p:nvPr/>
          </p:nvSpPr>
          <p:spPr>
            <a:xfrm flipH="false" flipV="false" rot="0">
              <a:off x="4071034" y="2701431"/>
              <a:ext cx="585371" cy="741111"/>
            </a:xfrm>
            <a:custGeom>
              <a:avLst/>
              <a:gdLst/>
              <a:ahLst/>
              <a:cxnLst/>
              <a:rect r="r" b="b" t="t" l="l"/>
              <a:pathLst>
                <a:path h="741111" w="585371">
                  <a:moveTo>
                    <a:pt x="0" y="0"/>
                  </a:moveTo>
                  <a:lnTo>
                    <a:pt x="585371" y="0"/>
                  </a:lnTo>
                  <a:lnTo>
                    <a:pt x="585371" y="741112"/>
                  </a:lnTo>
                  <a:lnTo>
                    <a:pt x="0" y="741112"/>
                  </a:lnTo>
                  <a:lnTo>
                    <a:pt x="0" y="0"/>
                  </a:lnTo>
                  <a:close/>
                </a:path>
              </a:pathLst>
            </a:custGeom>
            <a:blipFill>
              <a:blip r:embed="rId30"/>
              <a:stretch>
                <a:fillRect l="-29802" t="-9620" r="-24815" b="-12505"/>
              </a:stretch>
            </a:blipFill>
          </p:spPr>
        </p:sp>
        <p:sp>
          <p:nvSpPr>
            <p:cNvPr name="Freeform 41" id="41"/>
            <p:cNvSpPr/>
            <p:nvPr/>
          </p:nvSpPr>
          <p:spPr>
            <a:xfrm flipH="false" flipV="false" rot="0">
              <a:off x="4916028" y="2702742"/>
              <a:ext cx="567298" cy="771024"/>
            </a:xfrm>
            <a:custGeom>
              <a:avLst/>
              <a:gdLst/>
              <a:ahLst/>
              <a:cxnLst/>
              <a:rect r="r" b="b" t="t" l="l"/>
              <a:pathLst>
                <a:path h="771024" w="567298">
                  <a:moveTo>
                    <a:pt x="0" y="0"/>
                  </a:moveTo>
                  <a:lnTo>
                    <a:pt x="567298" y="0"/>
                  </a:lnTo>
                  <a:lnTo>
                    <a:pt x="567298" y="771024"/>
                  </a:lnTo>
                  <a:lnTo>
                    <a:pt x="0" y="771024"/>
                  </a:lnTo>
                  <a:lnTo>
                    <a:pt x="0" y="0"/>
                  </a:lnTo>
                  <a:close/>
                </a:path>
              </a:pathLst>
            </a:custGeom>
            <a:blipFill>
              <a:blip r:embed="rId31"/>
              <a:stretch>
                <a:fillRect l="-46013" t="-29410" r="-43208" b="-10657"/>
              </a:stretch>
            </a:blipFill>
          </p:spPr>
        </p:sp>
        <p:sp>
          <p:nvSpPr>
            <p:cNvPr name="Freeform 42" id="42"/>
            <p:cNvSpPr/>
            <p:nvPr/>
          </p:nvSpPr>
          <p:spPr>
            <a:xfrm flipH="false" flipV="false" rot="0">
              <a:off x="0" y="1359019"/>
              <a:ext cx="1364787" cy="479381"/>
            </a:xfrm>
            <a:custGeom>
              <a:avLst/>
              <a:gdLst/>
              <a:ahLst/>
              <a:cxnLst/>
              <a:rect r="r" b="b" t="t" l="l"/>
              <a:pathLst>
                <a:path h="479381" w="1364787">
                  <a:moveTo>
                    <a:pt x="0" y="0"/>
                  </a:moveTo>
                  <a:lnTo>
                    <a:pt x="1364787" y="0"/>
                  </a:lnTo>
                  <a:lnTo>
                    <a:pt x="1364787" y="479381"/>
                  </a:lnTo>
                  <a:lnTo>
                    <a:pt x="0" y="479381"/>
                  </a:lnTo>
                  <a:lnTo>
                    <a:pt x="0" y="0"/>
                  </a:lnTo>
                  <a:close/>
                </a:path>
              </a:pathLst>
            </a:custGeom>
            <a:blipFill>
              <a:blip r:embed="rId32"/>
              <a:stretch>
                <a:fillRect l="0" t="0" r="0" b="0"/>
              </a:stretch>
            </a:blipFill>
          </p:spPr>
        </p:sp>
        <p:sp>
          <p:nvSpPr>
            <p:cNvPr name="Freeform 43" id="43"/>
            <p:cNvSpPr/>
            <p:nvPr/>
          </p:nvSpPr>
          <p:spPr>
            <a:xfrm flipH="false" flipV="false" rot="0">
              <a:off x="1623680" y="1336583"/>
              <a:ext cx="1191798" cy="525685"/>
            </a:xfrm>
            <a:custGeom>
              <a:avLst/>
              <a:gdLst/>
              <a:ahLst/>
              <a:cxnLst/>
              <a:rect r="r" b="b" t="t" l="l"/>
              <a:pathLst>
                <a:path h="525685" w="1191798">
                  <a:moveTo>
                    <a:pt x="0" y="0"/>
                  </a:moveTo>
                  <a:lnTo>
                    <a:pt x="1191798" y="0"/>
                  </a:lnTo>
                  <a:lnTo>
                    <a:pt x="1191798" y="525685"/>
                  </a:lnTo>
                  <a:lnTo>
                    <a:pt x="0" y="525685"/>
                  </a:lnTo>
                  <a:lnTo>
                    <a:pt x="0" y="0"/>
                  </a:lnTo>
                  <a:close/>
                </a:path>
              </a:pathLst>
            </a:custGeom>
            <a:blipFill>
              <a:blip r:embed="rId33"/>
              <a:stretch>
                <a:fillRect l="0" t="0" r="0" b="0"/>
              </a:stretch>
            </a:blipFill>
          </p:spPr>
        </p:sp>
        <p:sp>
          <p:nvSpPr>
            <p:cNvPr name="Freeform 44" id="44"/>
            <p:cNvSpPr/>
            <p:nvPr/>
          </p:nvSpPr>
          <p:spPr>
            <a:xfrm flipH="false" flipV="false" rot="0">
              <a:off x="3158828" y="1389032"/>
              <a:ext cx="1191798" cy="411600"/>
            </a:xfrm>
            <a:custGeom>
              <a:avLst/>
              <a:gdLst/>
              <a:ahLst/>
              <a:cxnLst/>
              <a:rect r="r" b="b" t="t" l="l"/>
              <a:pathLst>
                <a:path h="411600" w="1191798">
                  <a:moveTo>
                    <a:pt x="0" y="0"/>
                  </a:moveTo>
                  <a:lnTo>
                    <a:pt x="1191798" y="0"/>
                  </a:lnTo>
                  <a:lnTo>
                    <a:pt x="1191798" y="411600"/>
                  </a:lnTo>
                  <a:lnTo>
                    <a:pt x="0" y="411600"/>
                  </a:lnTo>
                  <a:lnTo>
                    <a:pt x="0" y="0"/>
                  </a:lnTo>
                  <a:close/>
                </a:path>
              </a:pathLst>
            </a:custGeom>
            <a:blipFill>
              <a:blip r:embed="rId34"/>
              <a:stretch>
                <a:fillRect l="0" t="0" r="0" b="0"/>
              </a:stretch>
            </a:blipFill>
          </p:spPr>
        </p:sp>
        <p:sp>
          <p:nvSpPr>
            <p:cNvPr name="Freeform 45" id="45"/>
            <p:cNvSpPr/>
            <p:nvPr/>
          </p:nvSpPr>
          <p:spPr>
            <a:xfrm flipH="false" flipV="false" rot="0">
              <a:off x="5862355" y="2739942"/>
              <a:ext cx="781061" cy="664091"/>
            </a:xfrm>
            <a:custGeom>
              <a:avLst/>
              <a:gdLst/>
              <a:ahLst/>
              <a:cxnLst/>
              <a:rect r="r" b="b" t="t" l="l"/>
              <a:pathLst>
                <a:path h="664091" w="781061">
                  <a:moveTo>
                    <a:pt x="0" y="0"/>
                  </a:moveTo>
                  <a:lnTo>
                    <a:pt x="781062" y="0"/>
                  </a:lnTo>
                  <a:lnTo>
                    <a:pt x="781062" y="664091"/>
                  </a:lnTo>
                  <a:lnTo>
                    <a:pt x="0" y="664091"/>
                  </a:lnTo>
                  <a:lnTo>
                    <a:pt x="0" y="0"/>
                  </a:lnTo>
                  <a:close/>
                </a:path>
              </a:pathLst>
            </a:custGeom>
            <a:blipFill>
              <a:blip r:embed="rId35"/>
              <a:stretch>
                <a:fillRect l="-17191" t="-32235" r="-14872" b="-23090"/>
              </a:stretch>
            </a:blipFill>
          </p:spPr>
        </p:sp>
        <p:sp>
          <p:nvSpPr>
            <p:cNvPr name="Freeform 46" id="46"/>
            <p:cNvSpPr/>
            <p:nvPr/>
          </p:nvSpPr>
          <p:spPr>
            <a:xfrm flipH="false" flipV="false" rot="0">
              <a:off x="4740317" y="1393758"/>
              <a:ext cx="689213" cy="363600"/>
            </a:xfrm>
            <a:custGeom>
              <a:avLst/>
              <a:gdLst/>
              <a:ahLst/>
              <a:cxnLst/>
              <a:rect r="r" b="b" t="t" l="l"/>
              <a:pathLst>
                <a:path h="363600" w="689213">
                  <a:moveTo>
                    <a:pt x="0" y="0"/>
                  </a:moveTo>
                  <a:lnTo>
                    <a:pt x="689212" y="0"/>
                  </a:lnTo>
                  <a:lnTo>
                    <a:pt x="689212" y="363600"/>
                  </a:lnTo>
                  <a:lnTo>
                    <a:pt x="0" y="363600"/>
                  </a:lnTo>
                  <a:lnTo>
                    <a:pt x="0" y="0"/>
                  </a:lnTo>
                  <a:close/>
                </a:path>
              </a:pathLst>
            </a:custGeom>
            <a:blipFill>
              <a:blip r:embed="rId36"/>
              <a:stretch>
                <a:fillRect l="0" t="0" r="0" b="0"/>
              </a:stretch>
            </a:blipFill>
          </p:spPr>
        </p:sp>
        <p:sp>
          <p:nvSpPr>
            <p:cNvPr name="Freeform 47" id="47"/>
            <p:cNvSpPr/>
            <p:nvPr/>
          </p:nvSpPr>
          <p:spPr>
            <a:xfrm flipH="false" flipV="false" rot="0">
              <a:off x="439552" y="3721943"/>
              <a:ext cx="723043" cy="723043"/>
            </a:xfrm>
            <a:custGeom>
              <a:avLst/>
              <a:gdLst/>
              <a:ahLst/>
              <a:cxnLst/>
              <a:rect r="r" b="b" t="t" l="l"/>
              <a:pathLst>
                <a:path h="723043" w="723043">
                  <a:moveTo>
                    <a:pt x="0" y="0"/>
                  </a:moveTo>
                  <a:lnTo>
                    <a:pt x="723043" y="0"/>
                  </a:lnTo>
                  <a:lnTo>
                    <a:pt x="723043" y="723043"/>
                  </a:lnTo>
                  <a:lnTo>
                    <a:pt x="0" y="723043"/>
                  </a:lnTo>
                  <a:lnTo>
                    <a:pt x="0" y="0"/>
                  </a:lnTo>
                  <a:close/>
                </a:path>
              </a:pathLst>
            </a:custGeom>
            <a:blipFill>
              <a:blip r:embed="rId37"/>
              <a:stretch>
                <a:fillRect l="0" t="0" r="0" b="0"/>
              </a:stretch>
            </a:blipFill>
          </p:spPr>
        </p:sp>
        <p:sp>
          <p:nvSpPr>
            <p:cNvPr name="Freeform 48" id="48"/>
            <p:cNvSpPr/>
            <p:nvPr/>
          </p:nvSpPr>
          <p:spPr>
            <a:xfrm flipH="false" flipV="false" rot="0">
              <a:off x="1633879" y="3574055"/>
              <a:ext cx="1871212" cy="991814"/>
            </a:xfrm>
            <a:custGeom>
              <a:avLst/>
              <a:gdLst/>
              <a:ahLst/>
              <a:cxnLst/>
              <a:rect r="r" b="b" t="t" l="l"/>
              <a:pathLst>
                <a:path h="991814" w="1871212">
                  <a:moveTo>
                    <a:pt x="0" y="0"/>
                  </a:moveTo>
                  <a:lnTo>
                    <a:pt x="1871212" y="0"/>
                  </a:lnTo>
                  <a:lnTo>
                    <a:pt x="1871212" y="991815"/>
                  </a:lnTo>
                  <a:lnTo>
                    <a:pt x="0" y="991815"/>
                  </a:lnTo>
                  <a:lnTo>
                    <a:pt x="0" y="0"/>
                  </a:lnTo>
                  <a:close/>
                </a:path>
              </a:pathLst>
            </a:custGeom>
            <a:blipFill>
              <a:blip r:embed="rId38"/>
              <a:stretch>
                <a:fillRect l="-2625" t="-54245" r="0" b="-39372"/>
              </a:stretch>
            </a:blipFill>
          </p:spPr>
        </p:sp>
        <p:sp>
          <p:nvSpPr>
            <p:cNvPr name="Freeform 49" id="49"/>
            <p:cNvSpPr/>
            <p:nvPr/>
          </p:nvSpPr>
          <p:spPr>
            <a:xfrm flipH="false" flipV="false" rot="0">
              <a:off x="3784836" y="3764214"/>
              <a:ext cx="1743138" cy="560698"/>
            </a:xfrm>
            <a:custGeom>
              <a:avLst/>
              <a:gdLst/>
              <a:ahLst/>
              <a:cxnLst/>
              <a:rect r="r" b="b" t="t" l="l"/>
              <a:pathLst>
                <a:path h="560698" w="1743138">
                  <a:moveTo>
                    <a:pt x="0" y="0"/>
                  </a:moveTo>
                  <a:lnTo>
                    <a:pt x="1743137" y="0"/>
                  </a:lnTo>
                  <a:lnTo>
                    <a:pt x="1743137" y="560698"/>
                  </a:lnTo>
                  <a:lnTo>
                    <a:pt x="0" y="560698"/>
                  </a:lnTo>
                  <a:lnTo>
                    <a:pt x="0" y="0"/>
                  </a:lnTo>
                  <a:close/>
                </a:path>
              </a:pathLst>
            </a:custGeom>
            <a:blipFill>
              <a:blip r:embed="rId39"/>
              <a:stretch>
                <a:fillRect l="0" t="-111390" r="0" b="-99497"/>
              </a:stretch>
            </a:blipFill>
          </p:spPr>
        </p:sp>
        <p:sp>
          <p:nvSpPr>
            <p:cNvPr name="Freeform 50" id="50"/>
            <p:cNvSpPr/>
            <p:nvPr/>
          </p:nvSpPr>
          <p:spPr>
            <a:xfrm flipH="false" flipV="false" rot="0">
              <a:off x="5914912" y="3693084"/>
              <a:ext cx="656820" cy="631828"/>
            </a:xfrm>
            <a:custGeom>
              <a:avLst/>
              <a:gdLst/>
              <a:ahLst/>
              <a:cxnLst/>
              <a:rect r="r" b="b" t="t" l="l"/>
              <a:pathLst>
                <a:path h="631828" w="656820">
                  <a:moveTo>
                    <a:pt x="0" y="0"/>
                  </a:moveTo>
                  <a:lnTo>
                    <a:pt x="656820" y="0"/>
                  </a:lnTo>
                  <a:lnTo>
                    <a:pt x="656820" y="631828"/>
                  </a:lnTo>
                  <a:lnTo>
                    <a:pt x="0" y="631828"/>
                  </a:lnTo>
                  <a:lnTo>
                    <a:pt x="0" y="0"/>
                  </a:lnTo>
                  <a:close/>
                </a:path>
              </a:pathLst>
            </a:custGeom>
            <a:blipFill>
              <a:blip r:embed="rId40"/>
              <a:stretch>
                <a:fillRect l="-79268" t="-21093" r="-80784" b="-20835"/>
              </a:stretch>
            </a:blipFill>
          </p:spPr>
        </p:sp>
        <p:sp>
          <p:nvSpPr>
            <p:cNvPr name="Freeform 51" id="51"/>
            <p:cNvSpPr/>
            <p:nvPr/>
          </p:nvSpPr>
          <p:spPr>
            <a:xfrm flipH="false" flipV="false" rot="0">
              <a:off x="6873336" y="3804442"/>
              <a:ext cx="1247609" cy="409112"/>
            </a:xfrm>
            <a:custGeom>
              <a:avLst/>
              <a:gdLst/>
              <a:ahLst/>
              <a:cxnLst/>
              <a:rect r="r" b="b" t="t" l="l"/>
              <a:pathLst>
                <a:path h="409112" w="1247609">
                  <a:moveTo>
                    <a:pt x="0" y="0"/>
                  </a:moveTo>
                  <a:lnTo>
                    <a:pt x="1247609" y="0"/>
                  </a:lnTo>
                  <a:lnTo>
                    <a:pt x="1247609" y="409112"/>
                  </a:lnTo>
                  <a:lnTo>
                    <a:pt x="0" y="409112"/>
                  </a:lnTo>
                  <a:lnTo>
                    <a:pt x="0" y="0"/>
                  </a:lnTo>
                  <a:close/>
                </a:path>
              </a:pathLst>
            </a:custGeom>
            <a:blipFill>
              <a:blip r:embed="rId41"/>
              <a:stretch>
                <a:fillRect l="0" t="0" r="0" b="0"/>
              </a:stretch>
            </a:blipFill>
          </p:spPr>
        </p:sp>
      </p:grpSp>
      <p:sp>
        <p:nvSpPr>
          <p:cNvPr name="TextBox 52" id="52"/>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15</a:t>
            </a:r>
          </a:p>
        </p:txBody>
      </p:sp>
      <p:sp>
        <p:nvSpPr>
          <p:cNvPr name="TextBox 53" id="53"/>
          <p:cNvSpPr txBox="true"/>
          <p:nvPr/>
        </p:nvSpPr>
        <p:spPr>
          <a:xfrm rot="0">
            <a:off x="3355138" y="750983"/>
            <a:ext cx="11010436" cy="774700"/>
          </a:xfrm>
          <a:prstGeom prst="rect">
            <a:avLst/>
          </a:prstGeom>
        </p:spPr>
        <p:txBody>
          <a:bodyPr anchor="t" rtlCol="false" tIns="0" lIns="0" bIns="0" rIns="0">
            <a:spAutoFit/>
          </a:bodyPr>
          <a:lstStyle/>
          <a:p>
            <a:pPr algn="ctr" marL="0" indent="0" lvl="0">
              <a:lnSpc>
                <a:spcPts val="6050"/>
              </a:lnSpc>
              <a:spcBef>
                <a:spcPct val="0"/>
              </a:spcBef>
            </a:pPr>
            <a:r>
              <a:rPr lang="en-US" sz="5000" spc="-140">
                <a:solidFill>
                  <a:srgbClr val="00B74F"/>
                </a:solidFill>
                <a:latin typeface="Yeseva One"/>
                <a:ea typeface="Yeseva One"/>
                <a:cs typeface="Yeseva One"/>
                <a:sym typeface="Yeseva One"/>
              </a:rPr>
              <a:t>Ou</a:t>
            </a:r>
            <a:r>
              <a:rPr lang="en-US" sz="5000" spc="-140">
                <a:solidFill>
                  <a:srgbClr val="00B74F"/>
                </a:solidFill>
                <a:latin typeface="Yeseva One"/>
                <a:ea typeface="Yeseva One"/>
                <a:cs typeface="Yeseva One"/>
                <a:sym typeface="Yeseva One"/>
              </a:rPr>
              <a:t>r</a:t>
            </a:r>
            <a:r>
              <a:rPr lang="en-US" sz="5000" spc="-140" strike="noStrike" u="none">
                <a:solidFill>
                  <a:srgbClr val="00B74F"/>
                </a:solidFill>
                <a:latin typeface="Yeseva One"/>
                <a:ea typeface="Yeseva One"/>
                <a:cs typeface="Yeseva One"/>
                <a:sym typeface="Yeseva One"/>
              </a:rPr>
              <a:t> </a:t>
            </a:r>
            <a:r>
              <a:rPr lang="en-US" sz="5000" spc="-140" strike="noStrike" u="none">
                <a:solidFill>
                  <a:srgbClr val="00B74F"/>
                </a:solidFill>
                <a:latin typeface="Yeseva One"/>
                <a:ea typeface="Yeseva One"/>
                <a:cs typeface="Yeseva One"/>
                <a:sym typeface="Yeseva One"/>
              </a:rPr>
              <a:t>Supporters</a:t>
            </a:r>
          </a:p>
        </p:txBody>
      </p:sp>
      <p:sp>
        <p:nvSpPr>
          <p:cNvPr name="TextBox 54" id="54"/>
          <p:cNvSpPr txBox="true"/>
          <p:nvPr/>
        </p:nvSpPr>
        <p:spPr>
          <a:xfrm rot="0">
            <a:off x="6956286" y="2117439"/>
            <a:ext cx="3609707" cy="326595"/>
          </a:xfrm>
          <a:prstGeom prst="rect">
            <a:avLst/>
          </a:prstGeom>
        </p:spPr>
        <p:txBody>
          <a:bodyPr anchor="t" rtlCol="false" tIns="0" lIns="0" bIns="0" rIns="0">
            <a:spAutoFit/>
          </a:bodyPr>
          <a:lstStyle/>
          <a:p>
            <a:pPr algn="ctr" marL="0" indent="0" lvl="0">
              <a:lnSpc>
                <a:spcPts val="2403"/>
              </a:lnSpc>
              <a:spcBef>
                <a:spcPct val="0"/>
              </a:spcBef>
            </a:pPr>
            <a:r>
              <a:rPr lang="en-US" sz="2333" strike="noStrike" u="none">
                <a:solidFill>
                  <a:srgbClr val="000000"/>
                </a:solidFill>
                <a:latin typeface="Yeseva One"/>
                <a:ea typeface="Yeseva One"/>
                <a:cs typeface="Yeseva One"/>
                <a:sym typeface="Yeseva One"/>
              </a:rPr>
              <a:t>Strategic Partners</a:t>
            </a:r>
          </a:p>
        </p:txBody>
      </p:sp>
      <p:sp>
        <p:nvSpPr>
          <p:cNvPr name="TextBox 55" id="55"/>
          <p:cNvSpPr txBox="true"/>
          <p:nvPr/>
        </p:nvSpPr>
        <p:spPr>
          <a:xfrm rot="0">
            <a:off x="6636748" y="5750774"/>
            <a:ext cx="5323433" cy="326595"/>
          </a:xfrm>
          <a:prstGeom prst="rect">
            <a:avLst/>
          </a:prstGeom>
        </p:spPr>
        <p:txBody>
          <a:bodyPr anchor="t" rtlCol="false" tIns="0" lIns="0" bIns="0" rIns="0">
            <a:spAutoFit/>
          </a:bodyPr>
          <a:lstStyle/>
          <a:p>
            <a:pPr algn="ctr" marL="0" indent="0" lvl="0">
              <a:lnSpc>
                <a:spcPts val="2403"/>
              </a:lnSpc>
              <a:spcBef>
                <a:spcPct val="0"/>
              </a:spcBef>
            </a:pPr>
            <a:r>
              <a:rPr lang="en-US" sz="2333" strike="noStrike" u="none">
                <a:solidFill>
                  <a:srgbClr val="000000"/>
                </a:solidFill>
                <a:latin typeface="Yeseva One"/>
                <a:ea typeface="Yeseva One"/>
                <a:cs typeface="Yeseva One"/>
                <a:sym typeface="Yeseva One"/>
              </a:rPr>
              <a:t>Private Sector Internship Partners </a:t>
            </a:r>
          </a:p>
        </p:txBody>
      </p:sp>
      <p:grpSp>
        <p:nvGrpSpPr>
          <p:cNvPr name="Group 56" id="56"/>
          <p:cNvGrpSpPr/>
          <p:nvPr/>
        </p:nvGrpSpPr>
        <p:grpSpPr>
          <a:xfrm rot="0">
            <a:off x="172352" y="-1318327"/>
            <a:ext cx="17553165" cy="14436223"/>
            <a:chOff x="0" y="0"/>
            <a:chExt cx="2070212" cy="1702601"/>
          </a:xfrm>
        </p:grpSpPr>
        <p:sp>
          <p:nvSpPr>
            <p:cNvPr name="Freeform 57" id="57"/>
            <p:cNvSpPr/>
            <p:nvPr/>
          </p:nvSpPr>
          <p:spPr>
            <a:xfrm flipH="false" flipV="false" rot="0">
              <a:off x="0" y="0"/>
              <a:ext cx="2070212" cy="1702601"/>
            </a:xfrm>
            <a:custGeom>
              <a:avLst/>
              <a:gdLst/>
              <a:ahLst/>
              <a:cxnLst/>
              <a:rect r="r" b="b" t="t" l="l"/>
              <a:pathLst>
                <a:path h="1702601" w="2070212">
                  <a:moveTo>
                    <a:pt x="0" y="0"/>
                  </a:moveTo>
                  <a:lnTo>
                    <a:pt x="2070212" y="0"/>
                  </a:lnTo>
                  <a:lnTo>
                    <a:pt x="2070212" y="1702601"/>
                  </a:lnTo>
                  <a:lnTo>
                    <a:pt x="0" y="1702601"/>
                  </a:lnTo>
                  <a:close/>
                </a:path>
              </a:pathLst>
            </a:custGeom>
            <a:blipFill>
              <a:blip r:embed="rId42">
                <a:alphaModFix amt="6000"/>
              </a:blip>
              <a:stretch>
                <a:fillRect l="-11682" t="0" r="-11682" b="0"/>
              </a:stretch>
            </a:blipFill>
            <a:ln cap="sq">
              <a:noFill/>
              <a:prstDash val="solid"/>
              <a:miter/>
            </a:ln>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sp>
        <p:nvSpPr>
          <p:cNvPr name="Freeform 2" id="2"/>
          <p:cNvSpPr/>
          <p:nvPr/>
        </p:nvSpPr>
        <p:spPr>
          <a:xfrm flipH="false" flipV="false" rot="0">
            <a:off x="1158492" y="798935"/>
            <a:ext cx="2513793" cy="1414009"/>
          </a:xfrm>
          <a:custGeom>
            <a:avLst/>
            <a:gdLst/>
            <a:ahLst/>
            <a:cxnLst/>
            <a:rect r="r" b="b" t="t" l="l"/>
            <a:pathLst>
              <a:path h="1414009" w="2513793">
                <a:moveTo>
                  <a:pt x="0" y="0"/>
                </a:moveTo>
                <a:lnTo>
                  <a:pt x="2513794" y="0"/>
                </a:lnTo>
                <a:lnTo>
                  <a:pt x="2513794" y="1414009"/>
                </a:lnTo>
                <a:lnTo>
                  <a:pt x="0" y="1414009"/>
                </a:lnTo>
                <a:lnTo>
                  <a:pt x="0" y="0"/>
                </a:lnTo>
                <a:close/>
              </a:path>
            </a:pathLst>
          </a:custGeom>
          <a:blipFill>
            <a:blip r:embed="rId2"/>
            <a:stretch>
              <a:fillRect l="0" t="0" r="0" b="0"/>
            </a:stretch>
          </a:blipFill>
        </p:spPr>
      </p:sp>
      <p:sp>
        <p:nvSpPr>
          <p:cNvPr name="Freeform 3" id="3"/>
          <p:cNvSpPr/>
          <p:nvPr/>
        </p:nvSpPr>
        <p:spPr>
          <a:xfrm flipH="false" flipV="false" rot="0">
            <a:off x="0" y="-783043"/>
            <a:ext cx="18288000" cy="12192000"/>
          </a:xfrm>
          <a:custGeom>
            <a:avLst/>
            <a:gdLst/>
            <a:ahLst/>
            <a:cxnLst/>
            <a:rect r="r" b="b" t="t" l="l"/>
            <a:pathLst>
              <a:path h="12192000" w="18288000">
                <a:moveTo>
                  <a:pt x="0" y="0"/>
                </a:moveTo>
                <a:lnTo>
                  <a:pt x="18288000" y="0"/>
                </a:lnTo>
                <a:lnTo>
                  <a:pt x="18288000" y="12192000"/>
                </a:lnTo>
                <a:lnTo>
                  <a:pt x="0" y="12192000"/>
                </a:lnTo>
                <a:lnTo>
                  <a:pt x="0" y="0"/>
                </a:lnTo>
                <a:close/>
              </a:path>
            </a:pathLst>
          </a:custGeom>
          <a:blipFill>
            <a:blip r:embed="rId3">
              <a:alphaModFix amt="14000"/>
            </a:blip>
            <a:stretch>
              <a:fillRect l="0" t="0" r="0" b="0"/>
            </a:stretch>
          </a:blipFill>
        </p:spPr>
      </p:sp>
      <p:sp>
        <p:nvSpPr>
          <p:cNvPr name="TextBox 4" id="4"/>
          <p:cNvSpPr txBox="true"/>
          <p:nvPr/>
        </p:nvSpPr>
        <p:spPr>
          <a:xfrm rot="0">
            <a:off x="1832539" y="2504431"/>
            <a:ext cx="14607792" cy="774700"/>
          </a:xfrm>
          <a:prstGeom prst="rect">
            <a:avLst/>
          </a:prstGeom>
        </p:spPr>
        <p:txBody>
          <a:bodyPr anchor="t" rtlCol="false" tIns="0" lIns="0" bIns="0" rIns="0">
            <a:spAutoFit/>
          </a:bodyPr>
          <a:lstStyle/>
          <a:p>
            <a:pPr algn="l" marL="0" indent="0" lvl="0">
              <a:lnSpc>
                <a:spcPts val="6050"/>
              </a:lnSpc>
              <a:spcBef>
                <a:spcPct val="0"/>
              </a:spcBef>
            </a:pPr>
            <a:r>
              <a:rPr lang="en-US" sz="5000" spc="-140" strike="noStrike" u="none">
                <a:solidFill>
                  <a:srgbClr val="FFFFFF"/>
                </a:solidFill>
                <a:latin typeface="Yeseva One"/>
                <a:ea typeface="Yeseva One"/>
                <a:cs typeface="Yeseva One"/>
                <a:sym typeface="Yeseva One"/>
              </a:rPr>
              <a:t>Sponsor a Student. Change a Life.</a:t>
            </a:r>
          </a:p>
        </p:txBody>
      </p:sp>
      <p:sp>
        <p:nvSpPr>
          <p:cNvPr name="TextBox 5" id="5"/>
          <p:cNvSpPr txBox="true"/>
          <p:nvPr/>
        </p:nvSpPr>
        <p:spPr>
          <a:xfrm rot="0">
            <a:off x="1832539" y="3695295"/>
            <a:ext cx="10654989" cy="3178175"/>
          </a:xfrm>
          <a:prstGeom prst="rect">
            <a:avLst/>
          </a:prstGeom>
        </p:spPr>
        <p:txBody>
          <a:bodyPr anchor="t" rtlCol="false" tIns="0" lIns="0" bIns="0" rIns="0">
            <a:spAutoFit/>
          </a:bodyPr>
          <a:lstStyle/>
          <a:p>
            <a:pPr algn="l">
              <a:lnSpc>
                <a:spcPts val="2800"/>
              </a:lnSpc>
            </a:pPr>
            <a:r>
              <a:rPr lang="en-US" sz="2000">
                <a:solidFill>
                  <a:srgbClr val="ECF5FB"/>
                </a:solidFill>
                <a:latin typeface="Yeseva One"/>
                <a:ea typeface="Yeseva One"/>
                <a:cs typeface="Yeseva One"/>
                <a:sym typeface="Yeseva One"/>
              </a:rPr>
              <a:t>We strongly believe that a good education is a key to breaking the cycle</a:t>
            </a:r>
          </a:p>
          <a:p>
            <a:pPr algn="l">
              <a:lnSpc>
                <a:spcPts val="2800"/>
              </a:lnSpc>
            </a:pPr>
            <a:r>
              <a:rPr lang="en-US" sz="2000">
                <a:solidFill>
                  <a:srgbClr val="ECF5FB"/>
                </a:solidFill>
                <a:latin typeface="Yeseva One"/>
                <a:ea typeface="Yeseva One"/>
                <a:cs typeface="Yeseva One"/>
                <a:sym typeface="Yeseva One"/>
              </a:rPr>
              <a:t>of poverty and can create a better future for youth and their families.</a:t>
            </a:r>
          </a:p>
          <a:p>
            <a:pPr algn="l">
              <a:lnSpc>
                <a:spcPts val="2800"/>
              </a:lnSpc>
            </a:pPr>
            <a:r>
              <a:rPr lang="en-US" sz="2000">
                <a:solidFill>
                  <a:srgbClr val="ECF5FB"/>
                </a:solidFill>
                <a:latin typeface="Yeseva One"/>
                <a:ea typeface="Yeseva One"/>
                <a:cs typeface="Yeseva One"/>
                <a:sym typeface="Yeseva One"/>
              </a:rPr>
              <a:t>That is why we promote education in each of the communities by facilitating sponsorship’s for students who otherwise would not have a chance to attend our programs. </a:t>
            </a:r>
          </a:p>
          <a:p>
            <a:pPr algn="l">
              <a:lnSpc>
                <a:spcPts val="2800"/>
              </a:lnSpc>
            </a:pPr>
            <a:r>
              <a:rPr lang="en-US" sz="2000">
                <a:solidFill>
                  <a:srgbClr val="ECF5FB"/>
                </a:solidFill>
                <a:latin typeface="Yeseva One"/>
                <a:ea typeface="Yeseva One"/>
                <a:cs typeface="Yeseva One"/>
                <a:sym typeface="Yeseva One"/>
              </a:rPr>
              <a:t>When we invite you to sponsor a student, we are inviting you to invest in the future of Jordan, one student at a time. </a:t>
            </a:r>
          </a:p>
          <a:p>
            <a:pPr algn="l">
              <a:lnSpc>
                <a:spcPts val="2800"/>
              </a:lnSpc>
              <a:spcBef>
                <a:spcPct val="0"/>
              </a:spcBef>
            </a:pPr>
            <a:r>
              <a:rPr lang="en-US" sz="2000">
                <a:solidFill>
                  <a:srgbClr val="ECF5FB"/>
                </a:solidFill>
                <a:latin typeface="Yeseva One"/>
                <a:ea typeface="Yeseva One"/>
                <a:cs typeface="Yeseva One"/>
                <a:sym typeface="Yeseva One"/>
              </a:rPr>
              <a:t>Our sponsorship package starts at JOD 300 annually for one student.</a:t>
            </a:r>
          </a:p>
          <a:p>
            <a:pPr algn="l">
              <a:lnSpc>
                <a:spcPts val="2800"/>
              </a:lnSpc>
              <a:spcBef>
                <a:spcPct val="0"/>
              </a:spcBef>
            </a:pPr>
          </a:p>
        </p:txBody>
      </p:sp>
      <p:grpSp>
        <p:nvGrpSpPr>
          <p:cNvPr name="Group 6" id="6"/>
          <p:cNvGrpSpPr/>
          <p:nvPr/>
        </p:nvGrpSpPr>
        <p:grpSpPr>
          <a:xfrm rot="0">
            <a:off x="1832539" y="7464019"/>
            <a:ext cx="7829271" cy="1713865"/>
            <a:chOff x="0" y="0"/>
            <a:chExt cx="10439028" cy="2285153"/>
          </a:xfrm>
        </p:grpSpPr>
        <p:sp>
          <p:nvSpPr>
            <p:cNvPr name="Freeform 7" id="7"/>
            <p:cNvSpPr/>
            <p:nvPr/>
          </p:nvSpPr>
          <p:spPr>
            <a:xfrm flipH="false" flipV="false" rot="0">
              <a:off x="0" y="330932"/>
              <a:ext cx="217762" cy="282808"/>
            </a:xfrm>
            <a:custGeom>
              <a:avLst/>
              <a:gdLst/>
              <a:ahLst/>
              <a:cxnLst/>
              <a:rect r="r" b="b" t="t" l="l"/>
              <a:pathLst>
                <a:path h="282808" w="217762">
                  <a:moveTo>
                    <a:pt x="0" y="0"/>
                  </a:moveTo>
                  <a:lnTo>
                    <a:pt x="217762" y="0"/>
                  </a:lnTo>
                  <a:lnTo>
                    <a:pt x="217762" y="282808"/>
                  </a:lnTo>
                  <a:lnTo>
                    <a:pt x="0" y="28280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0" y="0"/>
              <a:ext cx="217762" cy="221079"/>
            </a:xfrm>
            <a:custGeom>
              <a:avLst/>
              <a:gdLst/>
              <a:ahLst/>
              <a:cxnLst/>
              <a:rect r="r" b="b" t="t" l="l"/>
              <a:pathLst>
                <a:path h="221079" w="217762">
                  <a:moveTo>
                    <a:pt x="0" y="0"/>
                  </a:moveTo>
                  <a:lnTo>
                    <a:pt x="217762" y="0"/>
                  </a:lnTo>
                  <a:lnTo>
                    <a:pt x="217762" y="221079"/>
                  </a:lnTo>
                  <a:lnTo>
                    <a:pt x="0" y="22107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0" y="699464"/>
              <a:ext cx="217762" cy="217762"/>
            </a:xfrm>
            <a:custGeom>
              <a:avLst/>
              <a:gdLst/>
              <a:ahLst/>
              <a:cxnLst/>
              <a:rect r="r" b="b" t="t" l="l"/>
              <a:pathLst>
                <a:path h="217762" w="217762">
                  <a:moveTo>
                    <a:pt x="0" y="0"/>
                  </a:moveTo>
                  <a:lnTo>
                    <a:pt x="217762" y="0"/>
                  </a:lnTo>
                  <a:lnTo>
                    <a:pt x="217762" y="217763"/>
                  </a:lnTo>
                  <a:lnTo>
                    <a:pt x="0" y="2177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10" id="10"/>
            <p:cNvSpPr/>
            <p:nvPr/>
          </p:nvSpPr>
          <p:spPr>
            <a:xfrm flipH="false" flipV="false" rot="0">
              <a:off x="2678153" y="0"/>
              <a:ext cx="301819" cy="273523"/>
            </a:xfrm>
            <a:custGeom>
              <a:avLst/>
              <a:gdLst/>
              <a:ahLst/>
              <a:cxnLst/>
              <a:rect r="r" b="b" t="t" l="l"/>
              <a:pathLst>
                <a:path h="273523" w="301819">
                  <a:moveTo>
                    <a:pt x="0" y="0"/>
                  </a:moveTo>
                  <a:lnTo>
                    <a:pt x="301818" y="0"/>
                  </a:lnTo>
                  <a:lnTo>
                    <a:pt x="301818" y="273523"/>
                  </a:lnTo>
                  <a:lnTo>
                    <a:pt x="0" y="27352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11" id="11"/>
            <p:cNvSpPr/>
            <p:nvPr/>
          </p:nvSpPr>
          <p:spPr>
            <a:xfrm flipH="false" flipV="false" rot="0">
              <a:off x="0" y="1031527"/>
              <a:ext cx="231640" cy="167360"/>
            </a:xfrm>
            <a:custGeom>
              <a:avLst/>
              <a:gdLst/>
              <a:ahLst/>
              <a:cxnLst/>
              <a:rect r="r" b="b" t="t" l="l"/>
              <a:pathLst>
                <a:path h="167360" w="231640">
                  <a:moveTo>
                    <a:pt x="0" y="0"/>
                  </a:moveTo>
                  <a:lnTo>
                    <a:pt x="231640" y="0"/>
                  </a:lnTo>
                  <a:lnTo>
                    <a:pt x="231640" y="167360"/>
                  </a:lnTo>
                  <a:lnTo>
                    <a:pt x="0" y="16736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2" id="12"/>
            <p:cNvSpPr txBox="true"/>
            <p:nvPr/>
          </p:nvSpPr>
          <p:spPr>
            <a:xfrm rot="0">
              <a:off x="301819" y="-47625"/>
              <a:ext cx="10137210" cy="2332778"/>
            </a:xfrm>
            <a:prstGeom prst="rect">
              <a:avLst/>
            </a:prstGeom>
          </p:spPr>
          <p:txBody>
            <a:bodyPr anchor="t" rtlCol="false" tIns="0" lIns="0" bIns="0" rIns="0">
              <a:spAutoFit/>
            </a:bodyPr>
            <a:lstStyle/>
            <a:p>
              <a:pPr algn="l">
                <a:lnSpc>
                  <a:spcPts val="2780"/>
                </a:lnSpc>
              </a:pPr>
              <a:r>
                <a:rPr lang="en-US" sz="2000" spc="222" strike="noStrike" u="none">
                  <a:solidFill>
                    <a:srgbClr val="FFFFFF"/>
                  </a:solidFill>
                  <a:latin typeface="Yeseva One"/>
                  <a:ea typeface="Yeseva One"/>
                  <a:cs typeface="Yeseva One"/>
                  <a:sym typeface="Yeseva One"/>
                </a:rPr>
                <a:t>+962 6 4636001</a:t>
              </a:r>
              <a:r>
                <a:rPr lang="en-US" sz="2000" spc="222" strike="noStrike" u="none">
                  <a:solidFill>
                    <a:srgbClr val="FFFFFF"/>
                  </a:solidFill>
                  <a:latin typeface="Yeseva One"/>
                  <a:ea typeface="Yeseva One"/>
                  <a:cs typeface="Yeseva One"/>
                  <a:sym typeface="Yeseva One"/>
                </a:rPr>
                <a:t>     +962 79 559 6400</a:t>
              </a:r>
            </a:p>
            <a:p>
              <a:pPr algn="l">
                <a:lnSpc>
                  <a:spcPts val="2780"/>
                </a:lnSpc>
              </a:pPr>
              <a:r>
                <a:rPr lang="en-US" sz="2000" spc="222" strike="noStrike" u="none">
                  <a:solidFill>
                    <a:srgbClr val="FFFFFF"/>
                  </a:solidFill>
                  <a:latin typeface="Yeseva One"/>
                  <a:ea typeface="Yeseva One"/>
                  <a:cs typeface="Yeseva One"/>
                  <a:sym typeface="Yeseva One"/>
                </a:rPr>
                <a:t>Jabal Al Weibdeh, Ahmad Bin Hanbal Street, Building 88</a:t>
              </a:r>
            </a:p>
            <a:p>
              <a:pPr algn="l">
                <a:lnSpc>
                  <a:spcPts val="2780"/>
                </a:lnSpc>
              </a:pPr>
              <a:r>
                <a:rPr lang="en-US" sz="2000" spc="222" strike="noStrike" u="none">
                  <a:solidFill>
                    <a:srgbClr val="FFFFFF"/>
                  </a:solidFill>
                  <a:latin typeface="Yeseva One"/>
                  <a:ea typeface="Yeseva One"/>
                  <a:cs typeface="Yeseva One"/>
                  <a:sym typeface="Yeseva One"/>
                </a:rPr>
                <a:t>www.loyacjordan.org</a:t>
              </a:r>
            </a:p>
            <a:p>
              <a:pPr algn="l">
                <a:lnSpc>
                  <a:spcPts val="2780"/>
                </a:lnSpc>
              </a:pPr>
              <a:r>
                <a:rPr lang="en-US" sz="2000" spc="222" strike="noStrike" u="none">
                  <a:solidFill>
                    <a:srgbClr val="FFFFFF"/>
                  </a:solidFill>
                  <a:latin typeface="Yeseva One"/>
                  <a:ea typeface="Yeseva One"/>
                  <a:cs typeface="Yeseva One"/>
                  <a:sym typeface="Yeseva One"/>
                </a:rPr>
                <a:t>gmjordan@loyac.org </a:t>
              </a:r>
            </a:p>
          </p:txBody>
        </p:sp>
      </p:grpSp>
      <p:sp>
        <p:nvSpPr>
          <p:cNvPr name="TextBox 13" id="13"/>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16</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pSp>
        <p:nvGrpSpPr>
          <p:cNvPr name="Group 2" id="2"/>
          <p:cNvGrpSpPr/>
          <p:nvPr/>
        </p:nvGrpSpPr>
        <p:grpSpPr>
          <a:xfrm rot="0">
            <a:off x="0" y="0"/>
            <a:ext cx="15304642" cy="10287000"/>
            <a:chOff x="0" y="0"/>
            <a:chExt cx="4030852" cy="2709333"/>
          </a:xfrm>
        </p:grpSpPr>
        <p:sp>
          <p:nvSpPr>
            <p:cNvPr name="Freeform 3" id="3"/>
            <p:cNvSpPr/>
            <p:nvPr/>
          </p:nvSpPr>
          <p:spPr>
            <a:xfrm flipH="false" flipV="false" rot="0">
              <a:off x="0" y="0"/>
              <a:ext cx="4030852" cy="2709333"/>
            </a:xfrm>
            <a:custGeom>
              <a:avLst/>
              <a:gdLst/>
              <a:ahLst/>
              <a:cxnLst/>
              <a:rect r="r" b="b" t="t" l="l"/>
              <a:pathLst>
                <a:path h="2709333" w="4030852">
                  <a:moveTo>
                    <a:pt x="0" y="0"/>
                  </a:moveTo>
                  <a:lnTo>
                    <a:pt x="4030852" y="0"/>
                  </a:lnTo>
                  <a:lnTo>
                    <a:pt x="4030852" y="2709333"/>
                  </a:lnTo>
                  <a:lnTo>
                    <a:pt x="0" y="2709333"/>
                  </a:lnTo>
                  <a:close/>
                </a:path>
              </a:pathLst>
            </a:custGeom>
            <a:solidFill>
              <a:srgbClr val="E6FFE2"/>
            </a:solidFill>
          </p:spPr>
        </p:sp>
        <p:sp>
          <p:nvSpPr>
            <p:cNvPr name="TextBox 4" id="4"/>
            <p:cNvSpPr txBox="true"/>
            <p:nvPr/>
          </p:nvSpPr>
          <p:spPr>
            <a:xfrm>
              <a:off x="0" y="19050"/>
              <a:ext cx="4030852" cy="2690283"/>
            </a:xfrm>
            <a:prstGeom prst="rect">
              <a:avLst/>
            </a:prstGeom>
          </p:spPr>
          <p:txBody>
            <a:bodyPr anchor="ctr" rtlCol="false" tIns="50800" lIns="50800" bIns="50800" rIns="50800"/>
            <a:lstStyle/>
            <a:p>
              <a:pPr algn="ctr">
                <a:lnSpc>
                  <a:spcPts val="1704"/>
                </a:lnSpc>
              </a:pPr>
            </a:p>
          </p:txBody>
        </p:sp>
      </p:grpSp>
      <p:sp>
        <p:nvSpPr>
          <p:cNvPr name="TextBox 5" id="5"/>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1</a:t>
            </a:r>
          </a:p>
        </p:txBody>
      </p:sp>
      <p:sp>
        <p:nvSpPr>
          <p:cNvPr name="Freeform 6" id="6"/>
          <p:cNvSpPr/>
          <p:nvPr/>
        </p:nvSpPr>
        <p:spPr>
          <a:xfrm flipH="false" flipV="false" rot="0">
            <a:off x="-234544" y="-185757"/>
            <a:ext cx="3972542" cy="2234555"/>
          </a:xfrm>
          <a:custGeom>
            <a:avLst/>
            <a:gdLst/>
            <a:ahLst/>
            <a:cxnLst/>
            <a:rect r="r" b="b" t="t" l="l"/>
            <a:pathLst>
              <a:path h="2234555" w="3972542">
                <a:moveTo>
                  <a:pt x="0" y="0"/>
                </a:moveTo>
                <a:lnTo>
                  <a:pt x="3972543" y="0"/>
                </a:lnTo>
                <a:lnTo>
                  <a:pt x="3972543" y="2234556"/>
                </a:lnTo>
                <a:lnTo>
                  <a:pt x="0" y="2234556"/>
                </a:lnTo>
                <a:lnTo>
                  <a:pt x="0" y="0"/>
                </a:lnTo>
                <a:close/>
              </a:path>
            </a:pathLst>
          </a:custGeom>
          <a:blipFill>
            <a:blip r:embed="rId2"/>
            <a:stretch>
              <a:fillRect l="0" t="0" r="0" b="0"/>
            </a:stretch>
          </a:blipFill>
        </p:spPr>
      </p:sp>
      <p:grpSp>
        <p:nvGrpSpPr>
          <p:cNvPr name="Group 7" id="7"/>
          <p:cNvGrpSpPr/>
          <p:nvPr/>
        </p:nvGrpSpPr>
        <p:grpSpPr>
          <a:xfrm rot="0">
            <a:off x="-856413" y="-2956217"/>
            <a:ext cx="29369936" cy="15809970"/>
            <a:chOff x="0" y="0"/>
            <a:chExt cx="3162896" cy="1702601"/>
          </a:xfrm>
        </p:grpSpPr>
        <p:sp>
          <p:nvSpPr>
            <p:cNvPr name="Freeform 8" id="8"/>
            <p:cNvSpPr/>
            <p:nvPr/>
          </p:nvSpPr>
          <p:spPr>
            <a:xfrm flipH="false" flipV="false" rot="0">
              <a:off x="0" y="0"/>
              <a:ext cx="3162896" cy="1702601"/>
            </a:xfrm>
            <a:custGeom>
              <a:avLst/>
              <a:gdLst/>
              <a:ahLst/>
              <a:cxnLst/>
              <a:rect r="r" b="b" t="t" l="l"/>
              <a:pathLst>
                <a:path h="1702601" w="3162896">
                  <a:moveTo>
                    <a:pt x="0" y="0"/>
                  </a:moveTo>
                  <a:lnTo>
                    <a:pt x="3162896" y="0"/>
                  </a:lnTo>
                  <a:lnTo>
                    <a:pt x="3162896" y="1702601"/>
                  </a:lnTo>
                  <a:lnTo>
                    <a:pt x="0" y="1702601"/>
                  </a:lnTo>
                  <a:close/>
                </a:path>
              </a:pathLst>
            </a:custGeom>
            <a:blipFill>
              <a:blip r:embed="rId3">
                <a:alphaModFix amt="6000"/>
              </a:blip>
              <a:stretch>
                <a:fillRect l="-15166" t="-17523" r="0" b="-25105"/>
              </a:stretch>
            </a:blipFill>
            <a:ln cap="sq">
              <a:noFill/>
              <a:prstDash val="solid"/>
              <a:miter/>
            </a:ln>
          </p:spPr>
        </p:sp>
      </p:grpSp>
      <p:sp>
        <p:nvSpPr>
          <p:cNvPr name="TextBox 9" id="9"/>
          <p:cNvSpPr txBox="true"/>
          <p:nvPr/>
        </p:nvSpPr>
        <p:spPr>
          <a:xfrm rot="0">
            <a:off x="543418" y="3120512"/>
            <a:ext cx="14511759" cy="7860030"/>
          </a:xfrm>
          <a:prstGeom prst="rect">
            <a:avLst/>
          </a:prstGeom>
        </p:spPr>
        <p:txBody>
          <a:bodyPr anchor="t" rtlCol="false" tIns="0" lIns="0" bIns="0" rIns="0">
            <a:spAutoFit/>
          </a:bodyPr>
          <a:lstStyle/>
          <a:p>
            <a:pPr algn="just">
              <a:lnSpc>
                <a:spcPts val="2520"/>
              </a:lnSpc>
            </a:pPr>
            <a:r>
              <a:rPr lang="en-US" sz="1800">
                <a:solidFill>
                  <a:srgbClr val="17224D"/>
                </a:solidFill>
                <a:latin typeface="Yeseva One"/>
                <a:ea typeface="Yeseva One"/>
                <a:cs typeface="Yeseva One"/>
                <a:sym typeface="Yeseva One"/>
              </a:rPr>
              <a:t>D</a:t>
            </a:r>
            <a:r>
              <a:rPr lang="en-US" sz="1800">
                <a:solidFill>
                  <a:srgbClr val="17224D"/>
                </a:solidFill>
                <a:latin typeface="Yeseva One"/>
                <a:ea typeface="Yeseva One"/>
                <a:cs typeface="Yeseva One"/>
                <a:sym typeface="Yeseva One"/>
              </a:rPr>
              <a:t>ear LOYAC Friends,</a:t>
            </a:r>
          </a:p>
          <a:p>
            <a:pPr algn="just">
              <a:lnSpc>
                <a:spcPts val="2520"/>
              </a:lnSpc>
            </a:pPr>
          </a:p>
          <a:p>
            <a:pPr algn="just">
              <a:lnSpc>
                <a:spcPts val="2520"/>
              </a:lnSpc>
            </a:pPr>
            <a:r>
              <a:rPr lang="en-US" sz="1800">
                <a:solidFill>
                  <a:srgbClr val="17224D"/>
                </a:solidFill>
                <a:latin typeface="Yeseva One"/>
                <a:ea typeface="Yeseva One"/>
                <a:cs typeface="Yeseva One"/>
                <a:sym typeface="Yeseva One"/>
              </a:rPr>
              <a:t>On behalf of everyone at LOYAC, I would like to extend our heartfelt gratitude for your generous support and belief in our mission to empower and inspire Jordanian youth. Your contribution has played a pivotal role in enabling us to provide meaningful opportunities, programs, and services that nurture young minds and equip them to build a better tomorrow.</a:t>
            </a:r>
          </a:p>
          <a:p>
            <a:pPr algn="just">
              <a:lnSpc>
                <a:spcPts val="2520"/>
              </a:lnSpc>
            </a:pPr>
            <a:r>
              <a:rPr lang="en-US" sz="1800">
                <a:solidFill>
                  <a:srgbClr val="17224D"/>
                </a:solidFill>
                <a:latin typeface="Yeseva One"/>
                <a:ea typeface="Yeseva One"/>
                <a:cs typeface="Yeseva One"/>
                <a:sym typeface="Yeseva One"/>
              </a:rPr>
              <a:t> </a:t>
            </a:r>
          </a:p>
          <a:p>
            <a:pPr algn="just">
              <a:lnSpc>
                <a:spcPts val="2520"/>
              </a:lnSpc>
            </a:pPr>
            <a:r>
              <a:rPr lang="en-US" sz="1800">
                <a:solidFill>
                  <a:srgbClr val="17224D"/>
                </a:solidFill>
                <a:latin typeface="Yeseva One"/>
                <a:ea typeface="Yeseva One"/>
                <a:cs typeface="Yeseva One"/>
                <a:sym typeface="Yeseva One"/>
              </a:rPr>
              <a:t>Thanks to your generosity, last year we were able to provide over 1,901 Jordanian Youth with employability skills training, internship opportunities, innovative thinking workshops, and volunteering opportunities; all of which positively impact not only the lives of these young individuals, who participate in our programs, but also create a ripple effect that benefits their families and communities.</a:t>
            </a:r>
          </a:p>
          <a:p>
            <a:pPr algn="just">
              <a:lnSpc>
                <a:spcPts val="2520"/>
              </a:lnSpc>
            </a:pPr>
            <a:r>
              <a:rPr lang="en-US" sz="1800">
                <a:solidFill>
                  <a:srgbClr val="17224D"/>
                </a:solidFill>
                <a:latin typeface="Yeseva One"/>
                <a:ea typeface="Yeseva One"/>
                <a:cs typeface="Yeseva One"/>
                <a:sym typeface="Yeseva One"/>
              </a:rPr>
              <a:t>It is with the help of committed partners like you that LOYAC continues to thrive and make a difference. Your trust in our vision fuels our determination to innovate, grow, and stay true to our mission.</a:t>
            </a:r>
          </a:p>
          <a:p>
            <a:pPr algn="just">
              <a:lnSpc>
                <a:spcPts val="2520"/>
              </a:lnSpc>
            </a:pPr>
          </a:p>
          <a:p>
            <a:pPr algn="just">
              <a:lnSpc>
                <a:spcPts val="2520"/>
              </a:lnSpc>
            </a:pPr>
            <a:r>
              <a:rPr lang="en-US" sz="1800">
                <a:solidFill>
                  <a:srgbClr val="17224D"/>
                </a:solidFill>
                <a:latin typeface="Yeseva One"/>
                <a:ea typeface="Yeseva One"/>
                <a:cs typeface="Yeseva One"/>
                <a:sym typeface="Yeseva One"/>
              </a:rPr>
              <a:t>As we reflect on our accomplishments and look forward to the future, we are reminded of the invaluable role you play in our journey. </a:t>
            </a:r>
          </a:p>
          <a:p>
            <a:pPr algn="just">
              <a:lnSpc>
                <a:spcPts val="2520"/>
              </a:lnSpc>
            </a:pPr>
          </a:p>
          <a:p>
            <a:pPr algn="just">
              <a:lnSpc>
                <a:spcPts val="2520"/>
              </a:lnSpc>
            </a:pPr>
            <a:r>
              <a:rPr lang="en-US" sz="1800">
                <a:solidFill>
                  <a:srgbClr val="17224D"/>
                </a:solidFill>
                <a:latin typeface="Yeseva One"/>
                <a:ea typeface="Yeseva One"/>
                <a:cs typeface="Yeseva One"/>
                <a:sym typeface="Yeseva One"/>
              </a:rPr>
              <a:t>Once again, thank you for your generosity and dedication. We are truly grateful for your partnership and look forward to achieving more milestones together. With deepest gratitude,</a:t>
            </a:r>
          </a:p>
          <a:p>
            <a:pPr algn="just">
              <a:lnSpc>
                <a:spcPts val="2520"/>
              </a:lnSpc>
            </a:pPr>
          </a:p>
          <a:p>
            <a:pPr algn="just">
              <a:lnSpc>
                <a:spcPts val="2520"/>
              </a:lnSpc>
            </a:pPr>
          </a:p>
          <a:p>
            <a:pPr algn="just">
              <a:lnSpc>
                <a:spcPts val="2520"/>
              </a:lnSpc>
            </a:pPr>
            <a:r>
              <a:rPr lang="en-US" sz="1800">
                <a:solidFill>
                  <a:srgbClr val="17224D"/>
                </a:solidFill>
                <a:latin typeface="Yeseva One"/>
                <a:ea typeface="Yeseva One"/>
                <a:cs typeface="Yeseva One"/>
                <a:sym typeface="Yeseva One"/>
              </a:rPr>
              <a:t>Rula Abu Rayyan Jardaneh </a:t>
            </a:r>
          </a:p>
          <a:p>
            <a:pPr algn="just">
              <a:lnSpc>
                <a:spcPts val="2520"/>
              </a:lnSpc>
            </a:pPr>
            <a:r>
              <a:rPr lang="en-US" sz="1800">
                <a:solidFill>
                  <a:srgbClr val="17224D"/>
                </a:solidFill>
                <a:latin typeface="Yeseva One"/>
                <a:ea typeface="Yeseva One"/>
                <a:cs typeface="Yeseva One"/>
                <a:sym typeface="Yeseva One"/>
              </a:rPr>
              <a:t>Chairperson </a:t>
            </a:r>
          </a:p>
          <a:p>
            <a:pPr algn="just">
              <a:lnSpc>
                <a:spcPts val="2520"/>
              </a:lnSpc>
            </a:pPr>
          </a:p>
          <a:p>
            <a:pPr algn="just">
              <a:lnSpc>
                <a:spcPts val="2520"/>
              </a:lnSpc>
            </a:pPr>
          </a:p>
          <a:p>
            <a:pPr algn="just">
              <a:lnSpc>
                <a:spcPts val="2520"/>
              </a:lnSpc>
              <a:spcBef>
                <a:spcPct val="0"/>
              </a:spcBef>
            </a:pPr>
          </a:p>
        </p:txBody>
      </p:sp>
      <p:sp>
        <p:nvSpPr>
          <p:cNvPr name="TextBox 10" id="10"/>
          <p:cNvSpPr txBox="true"/>
          <p:nvPr/>
        </p:nvSpPr>
        <p:spPr>
          <a:xfrm rot="0">
            <a:off x="543418" y="1848774"/>
            <a:ext cx="9494453" cy="966015"/>
          </a:xfrm>
          <a:prstGeom prst="rect">
            <a:avLst/>
          </a:prstGeom>
        </p:spPr>
        <p:txBody>
          <a:bodyPr anchor="t" rtlCol="false" tIns="0" lIns="0" bIns="0" rIns="0">
            <a:spAutoFit/>
          </a:bodyPr>
          <a:lstStyle/>
          <a:p>
            <a:pPr algn="just" marL="0" indent="0" lvl="0">
              <a:lnSpc>
                <a:spcPts val="7597"/>
              </a:lnSpc>
              <a:spcBef>
                <a:spcPct val="0"/>
              </a:spcBef>
            </a:pPr>
            <a:r>
              <a:rPr lang="en-US" sz="6279" strike="noStrike" u="none">
                <a:solidFill>
                  <a:srgbClr val="00B74F"/>
                </a:solidFill>
                <a:latin typeface="Yeseva One"/>
                <a:ea typeface="Yeseva One"/>
                <a:cs typeface="Yeseva One"/>
                <a:sym typeface="Yeseva One"/>
              </a:rPr>
              <a:t>Chairperson letter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pSp>
        <p:nvGrpSpPr>
          <p:cNvPr name="Group 2" id="2"/>
          <p:cNvGrpSpPr/>
          <p:nvPr/>
        </p:nvGrpSpPr>
        <p:grpSpPr>
          <a:xfrm rot="0">
            <a:off x="0" y="0"/>
            <a:ext cx="11525186" cy="10287000"/>
            <a:chOff x="0" y="0"/>
            <a:chExt cx="3035440" cy="2709333"/>
          </a:xfrm>
        </p:grpSpPr>
        <p:sp>
          <p:nvSpPr>
            <p:cNvPr name="Freeform 3" id="3"/>
            <p:cNvSpPr/>
            <p:nvPr/>
          </p:nvSpPr>
          <p:spPr>
            <a:xfrm flipH="false" flipV="false" rot="0">
              <a:off x="0" y="0"/>
              <a:ext cx="3035440" cy="2709333"/>
            </a:xfrm>
            <a:custGeom>
              <a:avLst/>
              <a:gdLst/>
              <a:ahLst/>
              <a:cxnLst/>
              <a:rect r="r" b="b" t="t" l="l"/>
              <a:pathLst>
                <a:path h="2709333" w="3035440">
                  <a:moveTo>
                    <a:pt x="0" y="0"/>
                  </a:moveTo>
                  <a:lnTo>
                    <a:pt x="3035440" y="0"/>
                  </a:lnTo>
                  <a:lnTo>
                    <a:pt x="3035440" y="2709333"/>
                  </a:lnTo>
                  <a:lnTo>
                    <a:pt x="0" y="2709333"/>
                  </a:lnTo>
                  <a:close/>
                </a:path>
              </a:pathLst>
            </a:custGeom>
            <a:solidFill>
              <a:srgbClr val="E6FFE2"/>
            </a:solidFill>
          </p:spPr>
        </p:sp>
        <p:sp>
          <p:nvSpPr>
            <p:cNvPr name="TextBox 4" id="4"/>
            <p:cNvSpPr txBox="true"/>
            <p:nvPr/>
          </p:nvSpPr>
          <p:spPr>
            <a:xfrm>
              <a:off x="0" y="28575"/>
              <a:ext cx="3035440" cy="2680758"/>
            </a:xfrm>
            <a:prstGeom prst="rect">
              <a:avLst/>
            </a:prstGeom>
          </p:spPr>
          <p:txBody>
            <a:bodyPr anchor="ctr" rtlCol="false" tIns="50800" lIns="50800" bIns="50800" rIns="50800"/>
            <a:lstStyle/>
            <a:p>
              <a:pPr algn="ctr">
                <a:lnSpc>
                  <a:spcPts val="1704"/>
                </a:lnSpc>
              </a:pPr>
            </a:p>
          </p:txBody>
        </p:sp>
      </p:grpSp>
      <p:sp>
        <p:nvSpPr>
          <p:cNvPr name="TextBox 5" id="5"/>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2</a:t>
            </a:r>
          </a:p>
        </p:txBody>
      </p:sp>
      <p:sp>
        <p:nvSpPr>
          <p:cNvPr name="Freeform 6" id="6"/>
          <p:cNvSpPr/>
          <p:nvPr/>
        </p:nvSpPr>
        <p:spPr>
          <a:xfrm flipH="false" flipV="false" rot="0">
            <a:off x="-234544" y="-185757"/>
            <a:ext cx="3972542" cy="2234555"/>
          </a:xfrm>
          <a:custGeom>
            <a:avLst/>
            <a:gdLst/>
            <a:ahLst/>
            <a:cxnLst/>
            <a:rect r="r" b="b" t="t" l="l"/>
            <a:pathLst>
              <a:path h="2234555" w="3972542">
                <a:moveTo>
                  <a:pt x="0" y="0"/>
                </a:moveTo>
                <a:lnTo>
                  <a:pt x="3972543" y="0"/>
                </a:lnTo>
                <a:lnTo>
                  <a:pt x="3972543" y="2234556"/>
                </a:lnTo>
                <a:lnTo>
                  <a:pt x="0" y="2234556"/>
                </a:lnTo>
                <a:lnTo>
                  <a:pt x="0" y="0"/>
                </a:lnTo>
                <a:close/>
              </a:path>
            </a:pathLst>
          </a:custGeom>
          <a:blipFill>
            <a:blip r:embed="rId2"/>
            <a:stretch>
              <a:fillRect l="0" t="0" r="0" b="0"/>
            </a:stretch>
          </a:blipFill>
        </p:spPr>
      </p:sp>
      <p:grpSp>
        <p:nvGrpSpPr>
          <p:cNvPr name="Group 7" id="7"/>
          <p:cNvGrpSpPr/>
          <p:nvPr/>
        </p:nvGrpSpPr>
        <p:grpSpPr>
          <a:xfrm rot="0">
            <a:off x="0" y="-2376786"/>
            <a:ext cx="18288000" cy="15040572"/>
            <a:chOff x="0" y="0"/>
            <a:chExt cx="2070212" cy="1702601"/>
          </a:xfrm>
        </p:grpSpPr>
        <p:sp>
          <p:nvSpPr>
            <p:cNvPr name="Freeform 8" id="8"/>
            <p:cNvSpPr/>
            <p:nvPr/>
          </p:nvSpPr>
          <p:spPr>
            <a:xfrm flipH="false" flipV="false" rot="0">
              <a:off x="0" y="0"/>
              <a:ext cx="2070212" cy="1702601"/>
            </a:xfrm>
            <a:custGeom>
              <a:avLst/>
              <a:gdLst/>
              <a:ahLst/>
              <a:cxnLst/>
              <a:rect r="r" b="b" t="t" l="l"/>
              <a:pathLst>
                <a:path h="1702601" w="2070212">
                  <a:moveTo>
                    <a:pt x="0" y="0"/>
                  </a:moveTo>
                  <a:lnTo>
                    <a:pt x="2070212" y="0"/>
                  </a:lnTo>
                  <a:lnTo>
                    <a:pt x="2070212" y="1702601"/>
                  </a:lnTo>
                  <a:lnTo>
                    <a:pt x="0" y="1702601"/>
                  </a:lnTo>
                  <a:close/>
                </a:path>
              </a:pathLst>
            </a:custGeom>
            <a:blipFill>
              <a:blip r:embed="rId3">
                <a:alphaModFix amt="6000"/>
              </a:blip>
              <a:stretch>
                <a:fillRect l="-11682" t="0" r="-11682" b="0"/>
              </a:stretch>
            </a:blipFill>
            <a:ln cap="sq">
              <a:noFill/>
              <a:prstDash val="solid"/>
              <a:miter/>
            </a:ln>
          </p:spPr>
        </p:sp>
      </p:grpSp>
      <p:sp>
        <p:nvSpPr>
          <p:cNvPr name="TextBox 9" id="9"/>
          <p:cNvSpPr txBox="true"/>
          <p:nvPr/>
        </p:nvSpPr>
        <p:spPr>
          <a:xfrm rot="0">
            <a:off x="1019175" y="1636957"/>
            <a:ext cx="9217190" cy="8227194"/>
          </a:xfrm>
          <a:prstGeom prst="rect">
            <a:avLst/>
          </a:prstGeom>
        </p:spPr>
        <p:txBody>
          <a:bodyPr anchor="t" rtlCol="false" tIns="0" lIns="0" bIns="0" rIns="0">
            <a:spAutoFit/>
          </a:bodyPr>
          <a:lstStyle/>
          <a:p>
            <a:pPr algn="l">
              <a:lnSpc>
                <a:spcPts val="2757"/>
              </a:lnSpc>
            </a:pPr>
            <a:r>
              <a:rPr lang="en-US" sz="1969" u="sng">
                <a:solidFill>
                  <a:srgbClr val="000000"/>
                </a:solidFill>
                <a:latin typeface="Yeseva One"/>
                <a:ea typeface="Yeseva One"/>
                <a:cs typeface="Yeseva One"/>
                <a:sym typeface="Yeseva One"/>
              </a:rPr>
              <a:t>Board of Directors :</a:t>
            </a:r>
          </a:p>
          <a:p>
            <a:pPr algn="l">
              <a:lnSpc>
                <a:spcPts val="2757"/>
              </a:lnSpc>
            </a:pPr>
          </a:p>
          <a:p>
            <a:pPr algn="l">
              <a:lnSpc>
                <a:spcPts val="2757"/>
              </a:lnSpc>
            </a:pPr>
            <a:r>
              <a:rPr lang="en-US" sz="1969">
                <a:solidFill>
                  <a:srgbClr val="000000"/>
                </a:solidFill>
                <a:latin typeface="Yeseva One"/>
                <a:ea typeface="Yeseva One"/>
                <a:cs typeface="Yeseva One"/>
                <a:sym typeface="Yeseva One"/>
              </a:rPr>
              <a:t>-Rula Abu Rayyan Jardaneh – Chairperson </a:t>
            </a:r>
          </a:p>
          <a:p>
            <a:pPr algn="l">
              <a:lnSpc>
                <a:spcPts val="2757"/>
              </a:lnSpc>
            </a:pPr>
            <a:r>
              <a:rPr lang="en-US" sz="1969">
                <a:solidFill>
                  <a:srgbClr val="000000"/>
                </a:solidFill>
                <a:latin typeface="Yeseva One"/>
                <a:ea typeface="Yeseva One"/>
                <a:cs typeface="Yeseva One"/>
                <a:sym typeface="Yeseva One"/>
              </a:rPr>
              <a:t>-Hani Rabie – Vice Chairperson </a:t>
            </a:r>
          </a:p>
          <a:p>
            <a:pPr algn="l">
              <a:lnSpc>
                <a:spcPts val="2757"/>
              </a:lnSpc>
            </a:pPr>
            <a:r>
              <a:rPr lang="en-US" sz="1969">
                <a:solidFill>
                  <a:srgbClr val="000000"/>
                </a:solidFill>
                <a:latin typeface="Yeseva One"/>
                <a:ea typeface="Yeseva One"/>
                <a:cs typeface="Yeseva One"/>
                <a:sym typeface="Yeseva One"/>
              </a:rPr>
              <a:t>-Reem Mouasher – Secretary of the Board</a:t>
            </a:r>
          </a:p>
          <a:p>
            <a:pPr algn="l">
              <a:lnSpc>
                <a:spcPts val="2757"/>
              </a:lnSpc>
            </a:pPr>
            <a:r>
              <a:rPr lang="en-US" sz="1969">
                <a:solidFill>
                  <a:srgbClr val="000000"/>
                </a:solidFill>
                <a:latin typeface="Yeseva One"/>
                <a:ea typeface="Yeseva One"/>
                <a:cs typeface="Yeseva One"/>
                <a:sym typeface="Yeseva One"/>
              </a:rPr>
              <a:t>-Runa Sindaha – Board Member</a:t>
            </a:r>
          </a:p>
          <a:p>
            <a:pPr algn="l">
              <a:lnSpc>
                <a:spcPts val="2757"/>
              </a:lnSpc>
            </a:pPr>
            <a:r>
              <a:rPr lang="en-US" sz="1969">
                <a:solidFill>
                  <a:srgbClr val="000000"/>
                </a:solidFill>
                <a:latin typeface="Yeseva One"/>
                <a:ea typeface="Yeseva One"/>
                <a:cs typeface="Yeseva One"/>
                <a:sym typeface="Yeseva One"/>
              </a:rPr>
              <a:t>-Haya Marei – Board Member</a:t>
            </a:r>
          </a:p>
          <a:p>
            <a:pPr algn="l">
              <a:lnSpc>
                <a:spcPts val="2757"/>
              </a:lnSpc>
            </a:pPr>
            <a:r>
              <a:rPr lang="en-US" sz="1969">
                <a:solidFill>
                  <a:srgbClr val="000000"/>
                </a:solidFill>
                <a:latin typeface="Yeseva One"/>
                <a:ea typeface="Yeseva One"/>
                <a:cs typeface="Yeseva One"/>
                <a:sym typeface="Yeseva One"/>
              </a:rPr>
              <a:t>-Mai Al Hosari – Board Member</a:t>
            </a:r>
          </a:p>
          <a:p>
            <a:pPr algn="l">
              <a:lnSpc>
                <a:spcPts val="2757"/>
              </a:lnSpc>
            </a:pPr>
            <a:r>
              <a:rPr lang="en-US" sz="1969">
                <a:solidFill>
                  <a:srgbClr val="000000"/>
                </a:solidFill>
                <a:latin typeface="Yeseva One"/>
                <a:ea typeface="Yeseva One"/>
                <a:cs typeface="Yeseva One"/>
                <a:sym typeface="Yeseva One"/>
              </a:rPr>
              <a:t>-Fareah Al Saqqaf – Founder and Managing Director of LOYAC Kuwait</a:t>
            </a:r>
          </a:p>
          <a:p>
            <a:pPr algn="l">
              <a:lnSpc>
                <a:spcPts val="2757"/>
              </a:lnSpc>
            </a:pPr>
            <a:r>
              <a:rPr lang="en-US" sz="1969">
                <a:solidFill>
                  <a:srgbClr val="000000"/>
                </a:solidFill>
                <a:latin typeface="Yeseva One"/>
                <a:ea typeface="Yeseva One"/>
                <a:cs typeface="Yeseva One"/>
                <a:sym typeface="Yeseva One"/>
              </a:rPr>
              <a:t>-Salwa Katkhuda – Board Member</a:t>
            </a:r>
          </a:p>
          <a:p>
            <a:pPr algn="l">
              <a:lnSpc>
                <a:spcPts val="2757"/>
              </a:lnSpc>
            </a:pPr>
            <a:r>
              <a:rPr lang="en-US" sz="1969">
                <a:solidFill>
                  <a:srgbClr val="000000"/>
                </a:solidFill>
                <a:latin typeface="Yeseva One"/>
                <a:ea typeface="Yeseva One"/>
                <a:cs typeface="Yeseva One"/>
                <a:sym typeface="Yeseva One"/>
              </a:rPr>
              <a:t>-Farah Mawla – Board Member </a:t>
            </a:r>
          </a:p>
          <a:p>
            <a:pPr algn="l">
              <a:lnSpc>
                <a:spcPts val="2757"/>
              </a:lnSpc>
            </a:pPr>
            <a:r>
              <a:rPr lang="en-US" sz="1969">
                <a:solidFill>
                  <a:srgbClr val="000000"/>
                </a:solidFill>
                <a:latin typeface="Yeseva One"/>
                <a:ea typeface="Yeseva One"/>
                <a:cs typeface="Yeseva One"/>
                <a:sym typeface="Yeseva One"/>
              </a:rPr>
              <a:t>-Naim Nassar – Board Member </a:t>
            </a:r>
          </a:p>
          <a:p>
            <a:pPr algn="l">
              <a:lnSpc>
                <a:spcPts val="2757"/>
              </a:lnSpc>
            </a:pPr>
            <a:r>
              <a:rPr lang="en-US" sz="1969">
                <a:solidFill>
                  <a:srgbClr val="000000"/>
                </a:solidFill>
                <a:latin typeface="Yeseva One"/>
                <a:ea typeface="Yeseva One"/>
                <a:cs typeface="Yeseva One"/>
                <a:sym typeface="Yeseva One"/>
              </a:rPr>
              <a:t>-Iyad Zawaideh – Board Member</a:t>
            </a:r>
          </a:p>
          <a:p>
            <a:pPr algn="l">
              <a:lnSpc>
                <a:spcPts val="2757"/>
              </a:lnSpc>
            </a:pPr>
          </a:p>
          <a:p>
            <a:pPr algn="l">
              <a:lnSpc>
                <a:spcPts val="2757"/>
              </a:lnSpc>
            </a:pPr>
            <a:r>
              <a:rPr lang="en-US" sz="1969" u="sng">
                <a:solidFill>
                  <a:srgbClr val="000000"/>
                </a:solidFill>
                <a:latin typeface="Yeseva One"/>
                <a:ea typeface="Yeseva One"/>
                <a:cs typeface="Yeseva One"/>
                <a:sym typeface="Yeseva One"/>
              </a:rPr>
              <a:t>Founders:</a:t>
            </a:r>
          </a:p>
          <a:p>
            <a:pPr algn="l">
              <a:lnSpc>
                <a:spcPts val="2757"/>
              </a:lnSpc>
            </a:pPr>
          </a:p>
          <a:p>
            <a:pPr algn="l">
              <a:lnSpc>
                <a:spcPts val="2757"/>
              </a:lnSpc>
            </a:pPr>
            <a:r>
              <a:rPr lang="en-US" sz="1969">
                <a:solidFill>
                  <a:srgbClr val="000000"/>
                </a:solidFill>
                <a:latin typeface="Yeseva One"/>
                <a:ea typeface="Yeseva One"/>
                <a:cs typeface="Yeseva One"/>
                <a:sym typeface="Yeseva One"/>
              </a:rPr>
              <a:t>-The Honorable Nisreen Zaid Bin Shaker</a:t>
            </a:r>
          </a:p>
          <a:p>
            <a:pPr algn="l">
              <a:lnSpc>
                <a:spcPts val="2757"/>
              </a:lnSpc>
            </a:pPr>
            <a:r>
              <a:rPr lang="en-US" sz="1969">
                <a:solidFill>
                  <a:srgbClr val="000000"/>
                </a:solidFill>
                <a:latin typeface="Yeseva One"/>
                <a:ea typeface="Yeseva One"/>
                <a:cs typeface="Yeseva One"/>
                <a:sym typeface="Yeseva One"/>
              </a:rPr>
              <a:t>-Rula Abu Rayyan Jardaneh </a:t>
            </a:r>
          </a:p>
          <a:p>
            <a:pPr algn="l">
              <a:lnSpc>
                <a:spcPts val="2757"/>
              </a:lnSpc>
            </a:pPr>
            <a:r>
              <a:rPr lang="en-US" sz="1969">
                <a:solidFill>
                  <a:srgbClr val="000000"/>
                </a:solidFill>
                <a:latin typeface="Yeseva One"/>
                <a:ea typeface="Yeseva One"/>
                <a:cs typeface="Yeseva One"/>
                <a:sym typeface="Yeseva One"/>
              </a:rPr>
              <a:t>-Hani Rabie </a:t>
            </a:r>
          </a:p>
          <a:p>
            <a:pPr algn="l">
              <a:lnSpc>
                <a:spcPts val="2757"/>
              </a:lnSpc>
            </a:pPr>
            <a:r>
              <a:rPr lang="en-US" sz="1969">
                <a:solidFill>
                  <a:srgbClr val="000000"/>
                </a:solidFill>
                <a:latin typeface="Yeseva One"/>
                <a:ea typeface="Yeseva One"/>
                <a:cs typeface="Yeseva One"/>
                <a:sym typeface="Yeseva One"/>
              </a:rPr>
              <a:t>-Reem Mouasher </a:t>
            </a:r>
          </a:p>
          <a:p>
            <a:pPr algn="l">
              <a:lnSpc>
                <a:spcPts val="2757"/>
              </a:lnSpc>
            </a:pPr>
            <a:r>
              <a:rPr lang="en-US" sz="1969">
                <a:solidFill>
                  <a:srgbClr val="000000"/>
                </a:solidFill>
                <a:latin typeface="Yeseva One"/>
                <a:ea typeface="Yeseva One"/>
                <a:cs typeface="Yeseva One"/>
                <a:sym typeface="Yeseva One"/>
              </a:rPr>
              <a:t>-Noor Belbeisi </a:t>
            </a:r>
          </a:p>
          <a:p>
            <a:pPr algn="l">
              <a:lnSpc>
                <a:spcPts val="2757"/>
              </a:lnSpc>
            </a:pPr>
            <a:r>
              <a:rPr lang="en-US" sz="1969">
                <a:solidFill>
                  <a:srgbClr val="000000"/>
                </a:solidFill>
                <a:latin typeface="Yeseva One"/>
                <a:ea typeface="Yeseva One"/>
                <a:cs typeface="Yeseva One"/>
                <a:sym typeface="Yeseva One"/>
              </a:rPr>
              <a:t>-Hiam Azar</a:t>
            </a:r>
          </a:p>
          <a:p>
            <a:pPr algn="l">
              <a:lnSpc>
                <a:spcPts val="2757"/>
              </a:lnSpc>
            </a:pPr>
            <a:r>
              <a:rPr lang="en-US" sz="1969">
                <a:solidFill>
                  <a:srgbClr val="000000"/>
                </a:solidFill>
                <a:latin typeface="Yeseva One"/>
                <a:ea typeface="Yeseva One"/>
                <a:cs typeface="Yeseva One"/>
                <a:sym typeface="Yeseva One"/>
              </a:rPr>
              <a:t>-Alia Marei</a:t>
            </a:r>
          </a:p>
          <a:p>
            <a:pPr algn="l">
              <a:lnSpc>
                <a:spcPts val="2757"/>
              </a:lnSpc>
              <a:spcBef>
                <a:spcPct val="0"/>
              </a:spcBef>
            </a:pPr>
            <a:r>
              <a:rPr lang="en-US" sz="1969">
                <a:solidFill>
                  <a:srgbClr val="000000"/>
                </a:solidFill>
                <a:latin typeface="Yeseva One"/>
                <a:ea typeface="Yeseva One"/>
                <a:cs typeface="Yeseva One"/>
                <a:sym typeface="Yeseva One"/>
              </a:rPr>
              <a:t>-Fareah Al Saqqaf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pSp>
        <p:nvGrpSpPr>
          <p:cNvPr name="Group 2" id="2"/>
          <p:cNvGrpSpPr/>
          <p:nvPr/>
        </p:nvGrpSpPr>
        <p:grpSpPr>
          <a:xfrm rot="0">
            <a:off x="0" y="0"/>
            <a:ext cx="14426634" cy="10287000"/>
            <a:chOff x="0" y="0"/>
            <a:chExt cx="3799607" cy="2709333"/>
          </a:xfrm>
        </p:grpSpPr>
        <p:sp>
          <p:nvSpPr>
            <p:cNvPr name="Freeform 3" id="3"/>
            <p:cNvSpPr/>
            <p:nvPr/>
          </p:nvSpPr>
          <p:spPr>
            <a:xfrm flipH="false" flipV="false" rot="0">
              <a:off x="0" y="0"/>
              <a:ext cx="3799607" cy="2709333"/>
            </a:xfrm>
            <a:custGeom>
              <a:avLst/>
              <a:gdLst/>
              <a:ahLst/>
              <a:cxnLst/>
              <a:rect r="r" b="b" t="t" l="l"/>
              <a:pathLst>
                <a:path h="2709333" w="3799607">
                  <a:moveTo>
                    <a:pt x="0" y="0"/>
                  </a:moveTo>
                  <a:lnTo>
                    <a:pt x="3799607" y="0"/>
                  </a:lnTo>
                  <a:lnTo>
                    <a:pt x="3799607" y="2709333"/>
                  </a:lnTo>
                  <a:lnTo>
                    <a:pt x="0" y="2709333"/>
                  </a:lnTo>
                  <a:close/>
                </a:path>
              </a:pathLst>
            </a:custGeom>
            <a:solidFill>
              <a:srgbClr val="E6FFE2"/>
            </a:solidFill>
          </p:spPr>
        </p:sp>
        <p:sp>
          <p:nvSpPr>
            <p:cNvPr name="TextBox 4" id="4"/>
            <p:cNvSpPr txBox="true"/>
            <p:nvPr/>
          </p:nvSpPr>
          <p:spPr>
            <a:xfrm>
              <a:off x="0" y="28575"/>
              <a:ext cx="3799607" cy="2680758"/>
            </a:xfrm>
            <a:prstGeom prst="rect">
              <a:avLst/>
            </a:prstGeom>
          </p:spPr>
          <p:txBody>
            <a:bodyPr anchor="ctr" rtlCol="false" tIns="50800" lIns="50800" bIns="50800" rIns="50800"/>
            <a:lstStyle/>
            <a:p>
              <a:pPr algn="ctr">
                <a:lnSpc>
                  <a:spcPts val="1704"/>
                </a:lnSpc>
              </a:pPr>
            </a:p>
          </p:txBody>
        </p:sp>
      </p:grpSp>
      <p:grpSp>
        <p:nvGrpSpPr>
          <p:cNvPr name="Group 5" id="5"/>
          <p:cNvGrpSpPr/>
          <p:nvPr/>
        </p:nvGrpSpPr>
        <p:grpSpPr>
          <a:xfrm rot="0">
            <a:off x="1028700" y="-1132254"/>
            <a:ext cx="15261519" cy="12551508"/>
            <a:chOff x="0" y="0"/>
            <a:chExt cx="2070212" cy="1702601"/>
          </a:xfrm>
        </p:grpSpPr>
        <p:sp>
          <p:nvSpPr>
            <p:cNvPr name="Freeform 6" id="6"/>
            <p:cNvSpPr/>
            <p:nvPr/>
          </p:nvSpPr>
          <p:spPr>
            <a:xfrm flipH="false" flipV="false" rot="0">
              <a:off x="0" y="0"/>
              <a:ext cx="2070212" cy="1702601"/>
            </a:xfrm>
            <a:custGeom>
              <a:avLst/>
              <a:gdLst/>
              <a:ahLst/>
              <a:cxnLst/>
              <a:rect r="r" b="b" t="t" l="l"/>
              <a:pathLst>
                <a:path h="1702601" w="2070212">
                  <a:moveTo>
                    <a:pt x="0" y="0"/>
                  </a:moveTo>
                  <a:lnTo>
                    <a:pt x="2070212" y="0"/>
                  </a:lnTo>
                  <a:lnTo>
                    <a:pt x="2070212" y="1702601"/>
                  </a:lnTo>
                  <a:lnTo>
                    <a:pt x="0" y="1702601"/>
                  </a:lnTo>
                  <a:close/>
                </a:path>
              </a:pathLst>
            </a:custGeom>
            <a:blipFill>
              <a:blip r:embed="rId2">
                <a:alphaModFix amt="6000"/>
              </a:blip>
              <a:stretch>
                <a:fillRect l="-11682" t="0" r="-11682" b="0"/>
              </a:stretch>
            </a:blipFill>
            <a:ln cap="sq">
              <a:noFill/>
              <a:prstDash val="solid"/>
              <a:miter/>
            </a:ln>
          </p:spPr>
        </p:sp>
      </p:grpSp>
      <p:sp>
        <p:nvSpPr>
          <p:cNvPr name="Freeform 7" id="7"/>
          <p:cNvSpPr/>
          <p:nvPr/>
        </p:nvSpPr>
        <p:spPr>
          <a:xfrm flipH="false" flipV="false" rot="0">
            <a:off x="-234544" y="-185757"/>
            <a:ext cx="3972542" cy="2234555"/>
          </a:xfrm>
          <a:custGeom>
            <a:avLst/>
            <a:gdLst/>
            <a:ahLst/>
            <a:cxnLst/>
            <a:rect r="r" b="b" t="t" l="l"/>
            <a:pathLst>
              <a:path h="2234555" w="3972542">
                <a:moveTo>
                  <a:pt x="0" y="0"/>
                </a:moveTo>
                <a:lnTo>
                  <a:pt x="3972543" y="0"/>
                </a:lnTo>
                <a:lnTo>
                  <a:pt x="3972543" y="2234556"/>
                </a:lnTo>
                <a:lnTo>
                  <a:pt x="0" y="2234556"/>
                </a:lnTo>
                <a:lnTo>
                  <a:pt x="0" y="0"/>
                </a:lnTo>
                <a:close/>
              </a:path>
            </a:pathLst>
          </a:custGeom>
          <a:blipFill>
            <a:blip r:embed="rId3"/>
            <a:stretch>
              <a:fillRect l="0" t="0" r="0" b="0"/>
            </a:stretch>
          </a:blipFill>
        </p:spPr>
      </p:sp>
      <p:sp>
        <p:nvSpPr>
          <p:cNvPr name="TextBox 8" id="8"/>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3</a:t>
            </a:r>
          </a:p>
        </p:txBody>
      </p:sp>
      <p:sp>
        <p:nvSpPr>
          <p:cNvPr name="TextBox 9" id="9"/>
          <p:cNvSpPr txBox="true"/>
          <p:nvPr/>
        </p:nvSpPr>
        <p:spPr>
          <a:xfrm rot="0">
            <a:off x="370970" y="1917764"/>
            <a:ext cx="13739149" cy="7397750"/>
          </a:xfrm>
          <a:prstGeom prst="rect">
            <a:avLst/>
          </a:prstGeom>
        </p:spPr>
        <p:txBody>
          <a:bodyPr anchor="t" rtlCol="false" tIns="0" lIns="0" bIns="0" rIns="0">
            <a:spAutoFit/>
          </a:bodyPr>
          <a:lstStyle/>
          <a:p>
            <a:pPr algn="l">
              <a:lnSpc>
                <a:spcPts val="2799"/>
              </a:lnSpc>
            </a:pPr>
            <a:r>
              <a:rPr lang="en-US" sz="1999">
                <a:solidFill>
                  <a:srgbClr val="000000"/>
                </a:solidFill>
                <a:latin typeface="Yeseva One"/>
                <a:ea typeface="Yeseva One"/>
                <a:cs typeface="Yeseva One"/>
                <a:sym typeface="Yeseva One"/>
              </a:rPr>
              <a:t>Founded in 2008 as a volunteer initiative, LOYAC has helped Jordanian youth gain summer jobs and internships to prepare for the job market. In its first year, it placed 75 students in summer jobs and matched 50 with internships. Seventeenth years later, LOYAC has trained over 23,000 students and placed more than 15,000 in internships, contributing over 406,000 hours of community service.</a:t>
            </a:r>
          </a:p>
          <a:p>
            <a:pPr algn="l">
              <a:lnSpc>
                <a:spcPts val="2799"/>
              </a:lnSpc>
            </a:pPr>
          </a:p>
          <a:p>
            <a:pPr algn="l">
              <a:lnSpc>
                <a:spcPts val="2799"/>
              </a:lnSpc>
            </a:pPr>
            <a:r>
              <a:rPr lang="en-US" sz="1999">
                <a:solidFill>
                  <a:srgbClr val="000000"/>
                </a:solidFill>
                <a:latin typeface="Yeseva One"/>
                <a:ea typeface="Yeseva One"/>
                <a:cs typeface="Yeseva One"/>
                <a:sym typeface="Yeseva One"/>
              </a:rPr>
              <a:t>LOYAC supports the professional development of youth by providing practical experiences that enhance their skills and empower their decision-making. With a dedicated staff and an active Board of Directors, LOYAC collaborates with numerous partners to implement its programs.</a:t>
            </a:r>
          </a:p>
          <a:p>
            <a:pPr algn="l">
              <a:lnSpc>
                <a:spcPts val="2799"/>
              </a:lnSpc>
            </a:pPr>
          </a:p>
          <a:p>
            <a:pPr algn="l">
              <a:lnSpc>
                <a:spcPts val="2799"/>
              </a:lnSpc>
            </a:pPr>
            <a:r>
              <a:rPr lang="en-US" sz="1999">
                <a:solidFill>
                  <a:srgbClr val="000000"/>
                </a:solidFill>
                <a:latin typeface="Yeseva One"/>
                <a:ea typeface="Yeseva One"/>
                <a:cs typeface="Yeseva One"/>
                <a:sym typeface="Yeseva One"/>
              </a:rPr>
              <a:t>Today, 68% of LOYAC graduates, 70% of which are young women, are employed. </a:t>
            </a:r>
          </a:p>
          <a:p>
            <a:pPr algn="l">
              <a:lnSpc>
                <a:spcPts val="2799"/>
              </a:lnSpc>
            </a:pPr>
            <a:r>
              <a:rPr lang="en-US" sz="1999">
                <a:solidFill>
                  <a:srgbClr val="000000"/>
                </a:solidFill>
                <a:latin typeface="Yeseva One"/>
                <a:ea typeface="Yeseva One"/>
                <a:cs typeface="Yeseva One"/>
                <a:sym typeface="Yeseva One"/>
              </a:rPr>
              <a:t>100% of LOYAC graduates are actively engaged in their communities.</a:t>
            </a:r>
          </a:p>
          <a:p>
            <a:pPr algn="l">
              <a:lnSpc>
                <a:spcPts val="2799"/>
              </a:lnSpc>
            </a:pPr>
            <a:r>
              <a:rPr lang="en-US" sz="1999">
                <a:solidFill>
                  <a:srgbClr val="000000"/>
                </a:solidFill>
                <a:latin typeface="Yeseva One"/>
                <a:ea typeface="Yeseva One"/>
                <a:cs typeface="Yeseva One"/>
                <a:sym typeface="Yeseva One"/>
              </a:rPr>
              <a:t>As our youth grow, we grow.</a:t>
            </a:r>
          </a:p>
          <a:p>
            <a:pPr algn="l">
              <a:lnSpc>
                <a:spcPts val="2799"/>
              </a:lnSpc>
            </a:pPr>
            <a:r>
              <a:rPr lang="en-US" sz="1999">
                <a:solidFill>
                  <a:srgbClr val="000000"/>
                </a:solidFill>
                <a:latin typeface="Yeseva One"/>
                <a:ea typeface="Yeseva One"/>
                <a:cs typeface="Yeseva One"/>
                <a:sym typeface="Yeseva One"/>
              </a:rPr>
              <a:t>The more our youth work, the more we work!</a:t>
            </a:r>
          </a:p>
          <a:p>
            <a:pPr algn="l">
              <a:lnSpc>
                <a:spcPts val="2799"/>
              </a:lnSpc>
            </a:pPr>
          </a:p>
          <a:p>
            <a:pPr algn="l">
              <a:lnSpc>
                <a:spcPts val="2799"/>
              </a:lnSpc>
            </a:pPr>
            <a:r>
              <a:rPr lang="en-US" sz="1999">
                <a:solidFill>
                  <a:srgbClr val="000000"/>
                </a:solidFill>
                <a:latin typeface="Yeseva One"/>
                <a:ea typeface="Yeseva One"/>
                <a:cs typeface="Yeseva One"/>
                <a:sym typeface="Yeseva One"/>
              </a:rPr>
              <a:t>Mission</a:t>
            </a:r>
          </a:p>
          <a:p>
            <a:pPr algn="l">
              <a:lnSpc>
                <a:spcPts val="2799"/>
              </a:lnSpc>
            </a:pPr>
            <a:r>
              <a:rPr lang="en-US" sz="1999">
                <a:solidFill>
                  <a:srgbClr val="000000"/>
                </a:solidFill>
                <a:latin typeface="Yeseva One"/>
                <a:ea typeface="Yeseva One"/>
                <a:cs typeface="Yeseva One"/>
                <a:sym typeface="Yeseva One"/>
              </a:rPr>
              <a:t>LOYAC aims to improve employability and increase the personal agency of youth in Jordan so that they can lead independent, productive, and fulfilled professional and personal lives.</a:t>
            </a:r>
          </a:p>
          <a:p>
            <a:pPr algn="l">
              <a:lnSpc>
                <a:spcPts val="2799"/>
              </a:lnSpc>
            </a:pPr>
          </a:p>
          <a:p>
            <a:pPr algn="l">
              <a:lnSpc>
                <a:spcPts val="2799"/>
              </a:lnSpc>
            </a:pPr>
            <a:r>
              <a:rPr lang="en-US" sz="1999">
                <a:solidFill>
                  <a:srgbClr val="000000"/>
                </a:solidFill>
                <a:latin typeface="Yeseva One"/>
                <a:ea typeface="Yeseva One"/>
                <a:cs typeface="Yeseva One"/>
                <a:sym typeface="Yeseva One"/>
              </a:rPr>
              <a:t>Vision</a:t>
            </a:r>
          </a:p>
          <a:p>
            <a:pPr algn="l">
              <a:lnSpc>
                <a:spcPts val="2799"/>
              </a:lnSpc>
            </a:pPr>
            <a:r>
              <a:rPr lang="en-US" sz="1999">
                <a:solidFill>
                  <a:srgbClr val="000000"/>
                </a:solidFill>
                <a:latin typeface="Yeseva One"/>
                <a:ea typeface="Yeseva One"/>
                <a:cs typeface="Yeseva One"/>
                <a:sym typeface="Yeseva One"/>
              </a:rPr>
              <a:t>Youth in Jordan work and engage with others as empowered, self-motivated, and fulfilled individuals who nurture, inspire, and effectively contribute to their families, their workplaces, and their communities.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2192000"/>
          </a:xfrm>
          <a:custGeom>
            <a:avLst/>
            <a:gdLst/>
            <a:ahLst/>
            <a:cxnLst/>
            <a:rect r="r" b="b" t="t" l="l"/>
            <a:pathLst>
              <a:path h="12192000" w="18288000">
                <a:moveTo>
                  <a:pt x="0" y="0"/>
                </a:moveTo>
                <a:lnTo>
                  <a:pt x="18288000" y="0"/>
                </a:lnTo>
                <a:lnTo>
                  <a:pt x="18288000" y="12192000"/>
                </a:lnTo>
                <a:lnTo>
                  <a:pt x="0" y="12192000"/>
                </a:lnTo>
                <a:lnTo>
                  <a:pt x="0" y="0"/>
                </a:lnTo>
                <a:close/>
              </a:path>
            </a:pathLst>
          </a:custGeom>
          <a:blipFill>
            <a:blip r:embed="rId2">
              <a:alphaModFix amt="14000"/>
            </a:blip>
            <a:stretch>
              <a:fillRect l="0" t="0" r="0" b="0"/>
            </a:stretch>
          </a:blipFill>
        </p:spPr>
      </p:sp>
      <p:sp>
        <p:nvSpPr>
          <p:cNvPr name="TextBox 3" id="3"/>
          <p:cNvSpPr txBox="true"/>
          <p:nvPr/>
        </p:nvSpPr>
        <p:spPr>
          <a:xfrm rot="0">
            <a:off x="1856502" y="3358059"/>
            <a:ext cx="3659873" cy="818741"/>
          </a:xfrm>
          <a:prstGeom prst="rect">
            <a:avLst/>
          </a:prstGeom>
        </p:spPr>
        <p:txBody>
          <a:bodyPr anchor="t" rtlCol="false" tIns="0" lIns="0" bIns="0" rIns="0">
            <a:spAutoFit/>
          </a:bodyPr>
          <a:lstStyle/>
          <a:p>
            <a:pPr algn="l" marL="0" indent="0" lvl="0">
              <a:lnSpc>
                <a:spcPts val="3161"/>
              </a:lnSpc>
              <a:spcBef>
                <a:spcPct val="0"/>
              </a:spcBef>
            </a:pPr>
            <a:r>
              <a:rPr lang="en-US" sz="3069" strike="noStrike" u="none">
                <a:solidFill>
                  <a:srgbClr val="FFFFFF"/>
                </a:solidFill>
                <a:latin typeface="Yeseva One"/>
                <a:ea typeface="Yeseva One"/>
                <a:cs typeface="Yeseva One"/>
                <a:sym typeface="Yeseva One"/>
              </a:rPr>
              <a:t>“What we do”</a:t>
            </a:r>
          </a:p>
          <a:p>
            <a:pPr algn="l" marL="0" indent="0" lvl="0">
              <a:lnSpc>
                <a:spcPts val="3161"/>
              </a:lnSpc>
              <a:spcBef>
                <a:spcPct val="0"/>
              </a:spcBef>
            </a:pPr>
          </a:p>
        </p:txBody>
      </p:sp>
      <p:sp>
        <p:nvSpPr>
          <p:cNvPr name="TextBox 4" id="4"/>
          <p:cNvSpPr txBox="true"/>
          <p:nvPr/>
        </p:nvSpPr>
        <p:spPr>
          <a:xfrm rot="0">
            <a:off x="1856502" y="4137875"/>
            <a:ext cx="14626674" cy="3351314"/>
          </a:xfrm>
          <a:prstGeom prst="rect">
            <a:avLst/>
          </a:prstGeom>
        </p:spPr>
        <p:txBody>
          <a:bodyPr anchor="t" rtlCol="false" tIns="0" lIns="0" bIns="0" rIns="0">
            <a:spAutoFit/>
          </a:bodyPr>
          <a:lstStyle/>
          <a:p>
            <a:pPr algn="just">
              <a:lnSpc>
                <a:spcPts val="2655"/>
              </a:lnSpc>
            </a:pPr>
            <a:r>
              <a:rPr lang="en-US" sz="2578" u="sng">
                <a:solidFill>
                  <a:srgbClr val="FFFFFF"/>
                </a:solidFill>
                <a:latin typeface="Yeseva One"/>
                <a:ea typeface="Yeseva One"/>
                <a:cs typeface="Yeseva One"/>
                <a:sym typeface="Yeseva One"/>
              </a:rPr>
              <a:t>LOYAC’s programs work with youth to:</a:t>
            </a:r>
          </a:p>
          <a:p>
            <a:pPr algn="just">
              <a:lnSpc>
                <a:spcPts val="2655"/>
              </a:lnSpc>
            </a:pPr>
          </a:p>
          <a:p>
            <a:pPr algn="just">
              <a:lnSpc>
                <a:spcPts val="2655"/>
              </a:lnSpc>
            </a:pPr>
            <a:r>
              <a:rPr lang="en-US" sz="2578">
                <a:solidFill>
                  <a:srgbClr val="000000"/>
                </a:solidFill>
                <a:latin typeface="Yeseva One"/>
                <a:ea typeface="Yeseva One"/>
                <a:cs typeface="Yeseva One"/>
                <a:sym typeface="Yeseva One"/>
              </a:rPr>
              <a:t>1. </a:t>
            </a:r>
            <a:r>
              <a:rPr lang="en-US" sz="2578">
                <a:solidFill>
                  <a:srgbClr val="000000"/>
                </a:solidFill>
                <a:latin typeface="Yeseva One"/>
                <a:ea typeface="Yeseva One"/>
                <a:cs typeface="Yeseva One"/>
                <a:sym typeface="Yeseva One"/>
              </a:rPr>
              <a:t>Build a positive life ethos and work ethic.</a:t>
            </a:r>
          </a:p>
          <a:p>
            <a:pPr algn="just">
              <a:lnSpc>
                <a:spcPts val="2655"/>
              </a:lnSpc>
            </a:pPr>
          </a:p>
          <a:p>
            <a:pPr algn="just">
              <a:lnSpc>
                <a:spcPts val="2655"/>
              </a:lnSpc>
            </a:pPr>
            <a:r>
              <a:rPr lang="en-US" sz="2578">
                <a:solidFill>
                  <a:srgbClr val="000000"/>
                </a:solidFill>
                <a:latin typeface="Yeseva One"/>
                <a:ea typeface="Yeseva One"/>
                <a:cs typeface="Yeseva One"/>
                <a:sym typeface="Yeseva One"/>
              </a:rPr>
              <a:t>2. </a:t>
            </a:r>
            <a:r>
              <a:rPr lang="en-US" sz="2578">
                <a:solidFill>
                  <a:srgbClr val="000000"/>
                </a:solidFill>
                <a:latin typeface="Yeseva One"/>
                <a:ea typeface="Yeseva One"/>
                <a:cs typeface="Yeseva One"/>
                <a:sym typeface="Yeseva One"/>
              </a:rPr>
              <a:t>Gain skills that will enable their personal and professional lives.</a:t>
            </a:r>
          </a:p>
          <a:p>
            <a:pPr algn="just">
              <a:lnSpc>
                <a:spcPts val="2655"/>
              </a:lnSpc>
            </a:pPr>
          </a:p>
          <a:p>
            <a:pPr algn="just">
              <a:lnSpc>
                <a:spcPts val="2655"/>
              </a:lnSpc>
            </a:pPr>
            <a:r>
              <a:rPr lang="en-US" sz="2578">
                <a:solidFill>
                  <a:srgbClr val="000000"/>
                </a:solidFill>
                <a:latin typeface="Yeseva One"/>
                <a:ea typeface="Yeseva One"/>
                <a:cs typeface="Yeseva One"/>
                <a:sym typeface="Yeseva One"/>
              </a:rPr>
              <a:t>3. </a:t>
            </a:r>
            <a:r>
              <a:rPr lang="en-US" sz="2578">
                <a:solidFill>
                  <a:srgbClr val="000000"/>
                </a:solidFill>
                <a:latin typeface="Yeseva One"/>
                <a:ea typeface="Yeseva One"/>
                <a:cs typeface="Yeseva One"/>
                <a:sym typeface="Yeseva One"/>
              </a:rPr>
              <a:t>Bridge the gaps between studies, applied and life skills, labor supply, and changing job market demands and realities.</a:t>
            </a:r>
          </a:p>
          <a:p>
            <a:pPr algn="just">
              <a:lnSpc>
                <a:spcPts val="2655"/>
              </a:lnSpc>
            </a:pPr>
          </a:p>
          <a:p>
            <a:pPr algn="just" marL="0" indent="0" lvl="0">
              <a:lnSpc>
                <a:spcPts val="2655"/>
              </a:lnSpc>
              <a:spcBef>
                <a:spcPct val="0"/>
              </a:spcBef>
            </a:pPr>
          </a:p>
        </p:txBody>
      </p:sp>
      <p:sp>
        <p:nvSpPr>
          <p:cNvPr name="TextBox 5" id="5"/>
          <p:cNvSpPr txBox="true"/>
          <p:nvPr/>
        </p:nvSpPr>
        <p:spPr>
          <a:xfrm rot="0">
            <a:off x="1323975" y="2218271"/>
            <a:ext cx="5406231" cy="963575"/>
          </a:xfrm>
          <a:prstGeom prst="rect">
            <a:avLst/>
          </a:prstGeom>
        </p:spPr>
        <p:txBody>
          <a:bodyPr anchor="t" rtlCol="false" tIns="0" lIns="0" bIns="0" rIns="0">
            <a:spAutoFit/>
          </a:bodyPr>
          <a:lstStyle/>
          <a:p>
            <a:pPr algn="just" marL="0" indent="0" lvl="0">
              <a:lnSpc>
                <a:spcPts val="7597"/>
              </a:lnSpc>
              <a:spcBef>
                <a:spcPct val="0"/>
              </a:spcBef>
            </a:pPr>
            <a:r>
              <a:rPr lang="en-US" sz="6279" strike="noStrike" u="none">
                <a:solidFill>
                  <a:srgbClr val="FFFFFF"/>
                </a:solidFill>
                <a:latin typeface="Yeseva One"/>
                <a:ea typeface="Yeseva One"/>
                <a:cs typeface="Yeseva One"/>
                <a:sym typeface="Yeseva One"/>
              </a:rPr>
              <a:t>Programs</a:t>
            </a:r>
          </a:p>
        </p:txBody>
      </p:sp>
      <p:sp>
        <p:nvSpPr>
          <p:cNvPr name="TextBox 6" id="6"/>
          <p:cNvSpPr txBox="true"/>
          <p:nvPr/>
        </p:nvSpPr>
        <p:spPr>
          <a:xfrm rot="0">
            <a:off x="3041406" y="7831973"/>
            <a:ext cx="12205189" cy="940552"/>
          </a:xfrm>
          <a:prstGeom prst="rect">
            <a:avLst/>
          </a:prstGeom>
        </p:spPr>
        <p:txBody>
          <a:bodyPr anchor="t" rtlCol="false" tIns="0" lIns="0" bIns="0" rIns="0">
            <a:spAutoFit/>
          </a:bodyPr>
          <a:lstStyle/>
          <a:p>
            <a:pPr algn="ctr" marL="0" indent="0" lvl="0">
              <a:lnSpc>
                <a:spcPts val="3632"/>
              </a:lnSpc>
              <a:spcBef>
                <a:spcPct val="0"/>
              </a:spcBef>
            </a:pPr>
            <a:r>
              <a:rPr lang="en-US" sz="3526" strike="noStrike" u="none">
                <a:solidFill>
                  <a:srgbClr val="FFFFFF"/>
                </a:solidFill>
                <a:latin typeface="Yeseva One"/>
                <a:ea typeface="Yeseva One"/>
                <a:cs typeface="Yeseva One"/>
                <a:sym typeface="Yeseva One"/>
              </a:rPr>
              <a:t>Simply, we work.</a:t>
            </a:r>
          </a:p>
          <a:p>
            <a:pPr algn="ctr" marL="0" indent="0" lvl="0">
              <a:lnSpc>
                <a:spcPts val="3632"/>
              </a:lnSpc>
              <a:spcBef>
                <a:spcPct val="0"/>
              </a:spcBef>
            </a:pPr>
            <a:r>
              <a:rPr lang="en-US" sz="3526" strike="noStrike" u="none">
                <a:solidFill>
                  <a:srgbClr val="FFFFFF"/>
                </a:solidFill>
                <a:latin typeface="Yeseva One"/>
                <a:ea typeface="Yeseva One"/>
                <a:cs typeface="Yeseva One"/>
                <a:sym typeface="Yeseva One"/>
              </a:rPr>
              <a:t> And, the more we work, the more our youth get work!</a:t>
            </a:r>
          </a:p>
        </p:txBody>
      </p:sp>
      <p:sp>
        <p:nvSpPr>
          <p:cNvPr name="TextBox 7" id="7"/>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4</a:t>
            </a:r>
          </a:p>
        </p:txBody>
      </p:sp>
      <p:sp>
        <p:nvSpPr>
          <p:cNvPr name="Freeform 8" id="8"/>
          <p:cNvSpPr/>
          <p:nvPr/>
        </p:nvSpPr>
        <p:spPr>
          <a:xfrm flipH="false" flipV="false" rot="0">
            <a:off x="494831" y="224517"/>
            <a:ext cx="2513793" cy="1414009"/>
          </a:xfrm>
          <a:custGeom>
            <a:avLst/>
            <a:gdLst/>
            <a:ahLst/>
            <a:cxnLst/>
            <a:rect r="r" b="b" t="t" l="l"/>
            <a:pathLst>
              <a:path h="1414009" w="2513793">
                <a:moveTo>
                  <a:pt x="0" y="0"/>
                </a:moveTo>
                <a:lnTo>
                  <a:pt x="2513793" y="0"/>
                </a:lnTo>
                <a:lnTo>
                  <a:pt x="2513793" y="1414008"/>
                </a:lnTo>
                <a:lnTo>
                  <a:pt x="0" y="1414008"/>
                </a:lnTo>
                <a:lnTo>
                  <a:pt x="0" y="0"/>
                </a:lnTo>
                <a:close/>
              </a:path>
            </a:pathLst>
          </a:custGeom>
          <a:blipFill>
            <a:blip r:embed="rId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pSp>
        <p:nvGrpSpPr>
          <p:cNvPr name="Group 2" id="2"/>
          <p:cNvGrpSpPr/>
          <p:nvPr/>
        </p:nvGrpSpPr>
        <p:grpSpPr>
          <a:xfrm rot="0">
            <a:off x="-37799" y="-66675"/>
            <a:ext cx="18372312" cy="7991098"/>
            <a:chOff x="0" y="0"/>
            <a:chExt cx="4838798" cy="2104651"/>
          </a:xfrm>
        </p:grpSpPr>
        <p:sp>
          <p:nvSpPr>
            <p:cNvPr name="Freeform 3" id="3"/>
            <p:cNvSpPr/>
            <p:nvPr/>
          </p:nvSpPr>
          <p:spPr>
            <a:xfrm flipH="false" flipV="false" rot="0">
              <a:off x="0" y="0"/>
              <a:ext cx="4838798" cy="2104651"/>
            </a:xfrm>
            <a:custGeom>
              <a:avLst/>
              <a:gdLst/>
              <a:ahLst/>
              <a:cxnLst/>
              <a:rect r="r" b="b" t="t" l="l"/>
              <a:pathLst>
                <a:path h="2104651" w="4838798">
                  <a:moveTo>
                    <a:pt x="0" y="0"/>
                  </a:moveTo>
                  <a:lnTo>
                    <a:pt x="4838798" y="0"/>
                  </a:lnTo>
                  <a:lnTo>
                    <a:pt x="4838798" y="2104651"/>
                  </a:lnTo>
                  <a:lnTo>
                    <a:pt x="0" y="2104651"/>
                  </a:lnTo>
                  <a:close/>
                </a:path>
              </a:pathLst>
            </a:custGeom>
            <a:solidFill>
              <a:srgbClr val="E6FFE2"/>
            </a:solidFill>
          </p:spPr>
        </p:sp>
        <p:sp>
          <p:nvSpPr>
            <p:cNvPr name="TextBox 4" id="4"/>
            <p:cNvSpPr txBox="true"/>
            <p:nvPr/>
          </p:nvSpPr>
          <p:spPr>
            <a:xfrm>
              <a:off x="0" y="28575"/>
              <a:ext cx="4838798" cy="2076076"/>
            </a:xfrm>
            <a:prstGeom prst="rect">
              <a:avLst/>
            </a:prstGeom>
          </p:spPr>
          <p:txBody>
            <a:bodyPr anchor="ctr" rtlCol="false" tIns="50800" lIns="50800" bIns="50800" rIns="50800"/>
            <a:lstStyle/>
            <a:p>
              <a:pPr algn="ctr">
                <a:lnSpc>
                  <a:spcPts val="1704"/>
                </a:lnSpc>
              </a:pPr>
            </a:p>
          </p:txBody>
        </p:sp>
      </p:grpSp>
      <p:grpSp>
        <p:nvGrpSpPr>
          <p:cNvPr name="Group 5" id="5"/>
          <p:cNvGrpSpPr/>
          <p:nvPr/>
        </p:nvGrpSpPr>
        <p:grpSpPr>
          <a:xfrm rot="0">
            <a:off x="0" y="-772237"/>
            <a:ext cx="18492298" cy="15208593"/>
            <a:chOff x="0" y="0"/>
            <a:chExt cx="2070212" cy="1702601"/>
          </a:xfrm>
        </p:grpSpPr>
        <p:sp>
          <p:nvSpPr>
            <p:cNvPr name="Freeform 6" id="6"/>
            <p:cNvSpPr/>
            <p:nvPr/>
          </p:nvSpPr>
          <p:spPr>
            <a:xfrm flipH="false" flipV="false" rot="0">
              <a:off x="0" y="0"/>
              <a:ext cx="2070212" cy="1702601"/>
            </a:xfrm>
            <a:custGeom>
              <a:avLst/>
              <a:gdLst/>
              <a:ahLst/>
              <a:cxnLst/>
              <a:rect r="r" b="b" t="t" l="l"/>
              <a:pathLst>
                <a:path h="1702601" w="2070212">
                  <a:moveTo>
                    <a:pt x="0" y="0"/>
                  </a:moveTo>
                  <a:lnTo>
                    <a:pt x="2070212" y="0"/>
                  </a:lnTo>
                  <a:lnTo>
                    <a:pt x="2070212" y="1702601"/>
                  </a:lnTo>
                  <a:lnTo>
                    <a:pt x="0" y="1702601"/>
                  </a:lnTo>
                  <a:close/>
                </a:path>
              </a:pathLst>
            </a:custGeom>
            <a:blipFill>
              <a:blip r:embed="rId2">
                <a:alphaModFix amt="6000"/>
              </a:blip>
              <a:stretch>
                <a:fillRect l="-11794" t="0" r="-11794" b="0"/>
              </a:stretch>
            </a:blipFill>
            <a:ln cap="sq">
              <a:noFill/>
              <a:prstDash val="solid"/>
              <a:miter/>
            </a:ln>
          </p:spPr>
        </p:sp>
      </p:grpSp>
      <p:sp>
        <p:nvSpPr>
          <p:cNvPr name="Freeform 7" id="7"/>
          <p:cNvSpPr/>
          <p:nvPr/>
        </p:nvSpPr>
        <p:spPr>
          <a:xfrm flipH="false" flipV="false" rot="0">
            <a:off x="-234544" y="-185757"/>
            <a:ext cx="3972542" cy="2234555"/>
          </a:xfrm>
          <a:custGeom>
            <a:avLst/>
            <a:gdLst/>
            <a:ahLst/>
            <a:cxnLst/>
            <a:rect r="r" b="b" t="t" l="l"/>
            <a:pathLst>
              <a:path h="2234555" w="3972542">
                <a:moveTo>
                  <a:pt x="0" y="0"/>
                </a:moveTo>
                <a:lnTo>
                  <a:pt x="3972543" y="0"/>
                </a:lnTo>
                <a:lnTo>
                  <a:pt x="3972543" y="2234556"/>
                </a:lnTo>
                <a:lnTo>
                  <a:pt x="0" y="2234556"/>
                </a:lnTo>
                <a:lnTo>
                  <a:pt x="0" y="0"/>
                </a:lnTo>
                <a:close/>
              </a:path>
            </a:pathLst>
          </a:custGeom>
          <a:blipFill>
            <a:blip r:embed="rId3"/>
            <a:stretch>
              <a:fillRect l="0" t="0" r="0" b="0"/>
            </a:stretch>
          </a:blipFill>
        </p:spPr>
      </p:sp>
      <p:sp>
        <p:nvSpPr>
          <p:cNvPr name="TextBox 8" id="8"/>
          <p:cNvSpPr txBox="true"/>
          <p:nvPr/>
        </p:nvSpPr>
        <p:spPr>
          <a:xfrm rot="0">
            <a:off x="277462" y="2517398"/>
            <a:ext cx="17757827" cy="5283200"/>
          </a:xfrm>
          <a:prstGeom prst="rect">
            <a:avLst/>
          </a:prstGeom>
        </p:spPr>
        <p:txBody>
          <a:bodyPr anchor="t" rtlCol="false" tIns="0" lIns="0" bIns="0" rIns="0">
            <a:spAutoFit/>
          </a:bodyPr>
          <a:lstStyle/>
          <a:p>
            <a:pPr algn="l">
              <a:lnSpc>
                <a:spcPts val="2799"/>
              </a:lnSpc>
            </a:pPr>
            <a:r>
              <a:rPr lang="en-US" sz="1999">
                <a:solidFill>
                  <a:srgbClr val="000000"/>
                </a:solidFill>
                <a:latin typeface="Yeseva One"/>
                <a:ea typeface="Yeseva One"/>
                <a:cs typeface="Yeseva One"/>
                <a:sym typeface="Yeseva One"/>
              </a:rPr>
              <a:t>The Summer Internship Program is a nationwide initiative offering 6-8 week paid internships for university students and recent graduates during the summer. Designed to bridge the gap between education and employment, the program provides practical training and workplace experience aligned with participants’ fields of study or interest. Through workshops and internships, it equips students with essential skills, fosters independence, and responsibility, and promotes active community engagement, creating an environment of acceptance and appreciation for diverse talents.</a:t>
            </a:r>
          </a:p>
          <a:p>
            <a:pPr algn="l">
              <a:lnSpc>
                <a:spcPts val="2799"/>
              </a:lnSpc>
            </a:pPr>
          </a:p>
          <a:p>
            <a:pPr algn="l">
              <a:lnSpc>
                <a:spcPts val="2799"/>
              </a:lnSpc>
            </a:pPr>
            <a:r>
              <a:rPr lang="en-US" sz="1999">
                <a:solidFill>
                  <a:srgbClr val="000000"/>
                </a:solidFill>
                <a:latin typeface="Yeseva One"/>
                <a:ea typeface="Yeseva One"/>
                <a:cs typeface="Yeseva One"/>
                <a:sym typeface="Yeseva One"/>
              </a:rPr>
              <a:t>Program goals:</a:t>
            </a:r>
          </a:p>
          <a:p>
            <a:pPr algn="l" marL="431799" indent="-215899" lvl="1">
              <a:lnSpc>
                <a:spcPts val="2799"/>
              </a:lnSpc>
              <a:buFont typeface="Arial"/>
              <a:buChar char="•"/>
            </a:pPr>
            <a:r>
              <a:rPr lang="en-US" sz="1999">
                <a:solidFill>
                  <a:srgbClr val="000000"/>
                </a:solidFill>
                <a:latin typeface="Yeseva One"/>
                <a:ea typeface="Yeseva One"/>
                <a:cs typeface="Yeseva One"/>
                <a:sym typeface="Yeseva One"/>
              </a:rPr>
              <a:t>Bridge the gaps between theoretical studies and the changing demands and realities of the local and regional job market.</a:t>
            </a:r>
          </a:p>
          <a:p>
            <a:pPr algn="l" marL="431799" indent="-215899" lvl="1">
              <a:lnSpc>
                <a:spcPts val="2799"/>
              </a:lnSpc>
              <a:buFont typeface="Arial"/>
              <a:buChar char="•"/>
            </a:pPr>
            <a:r>
              <a:rPr lang="en-US" sz="1999">
                <a:solidFill>
                  <a:srgbClr val="000000"/>
                </a:solidFill>
                <a:latin typeface="Yeseva One"/>
                <a:ea typeface="Yeseva One"/>
                <a:cs typeface="Yeseva One"/>
                <a:sym typeface="Yeseva One"/>
              </a:rPr>
              <a:t>Make career choices that will lead to gainful, sustainable employment.</a:t>
            </a:r>
          </a:p>
          <a:p>
            <a:pPr algn="l" marL="431799" indent="-215899" lvl="1">
              <a:lnSpc>
                <a:spcPts val="2799"/>
              </a:lnSpc>
              <a:buFont typeface="Arial"/>
              <a:buChar char="•"/>
            </a:pPr>
            <a:r>
              <a:rPr lang="en-US" sz="1999">
                <a:solidFill>
                  <a:srgbClr val="000000"/>
                </a:solidFill>
                <a:latin typeface="Yeseva One"/>
                <a:ea typeface="Yeseva One"/>
                <a:cs typeface="Yeseva One"/>
                <a:sym typeface="Yeseva One"/>
              </a:rPr>
              <a:t>Develop skills that will enable positive growth and agency in their personal and professional lives.</a:t>
            </a:r>
          </a:p>
          <a:p>
            <a:pPr algn="l" marL="431799" indent="-215899" lvl="1">
              <a:lnSpc>
                <a:spcPts val="2799"/>
              </a:lnSpc>
              <a:buFont typeface="Arial"/>
              <a:buChar char="•"/>
            </a:pPr>
            <a:r>
              <a:rPr lang="en-US" sz="1999">
                <a:solidFill>
                  <a:srgbClr val="000000"/>
                </a:solidFill>
                <a:latin typeface="Yeseva One"/>
                <a:ea typeface="Yeseva One"/>
                <a:cs typeface="Yeseva One"/>
                <a:sym typeface="Yeseva One"/>
              </a:rPr>
              <a:t>Enhance their self-confidence and interpersonal skills in order to cope better with challenges as they progress through their careers.</a:t>
            </a:r>
          </a:p>
          <a:p>
            <a:pPr algn="l" marL="431799" indent="-215899" lvl="1">
              <a:lnSpc>
                <a:spcPts val="2799"/>
              </a:lnSpc>
              <a:buFont typeface="Arial"/>
              <a:buChar char="•"/>
            </a:pPr>
            <a:r>
              <a:rPr lang="en-US" sz="1999">
                <a:solidFill>
                  <a:srgbClr val="000000"/>
                </a:solidFill>
                <a:latin typeface="Yeseva One"/>
                <a:ea typeface="Yeseva One"/>
                <a:cs typeface="Yeseva One"/>
                <a:sym typeface="Yeseva One"/>
              </a:rPr>
              <a:t>Build a more positive life ethos and work ethic.</a:t>
            </a:r>
          </a:p>
          <a:p>
            <a:pPr algn="l">
              <a:lnSpc>
                <a:spcPts val="2799"/>
              </a:lnSpc>
            </a:pPr>
          </a:p>
          <a:p>
            <a:pPr algn="l">
              <a:lnSpc>
                <a:spcPts val="2799"/>
              </a:lnSpc>
            </a:pPr>
            <a:r>
              <a:rPr lang="en-US" sz="1999">
                <a:solidFill>
                  <a:srgbClr val="000000"/>
                </a:solidFill>
                <a:latin typeface="Yeseva One"/>
                <a:ea typeface="Yeseva One"/>
                <a:cs typeface="Yeseva One"/>
                <a:sym typeface="Yeseva One"/>
              </a:rPr>
              <a:t>Summer Internship Program 2025 was sponsored by Jordan Kuwait Bank.</a:t>
            </a:r>
          </a:p>
          <a:p>
            <a:pPr algn="l">
              <a:lnSpc>
                <a:spcPts val="2799"/>
              </a:lnSpc>
              <a:spcBef>
                <a:spcPct val="0"/>
              </a:spcBef>
            </a:pPr>
          </a:p>
        </p:txBody>
      </p:sp>
      <p:sp>
        <p:nvSpPr>
          <p:cNvPr name="TextBox 9" id="9"/>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5</a:t>
            </a:r>
          </a:p>
        </p:txBody>
      </p:sp>
      <p:sp>
        <p:nvSpPr>
          <p:cNvPr name="TextBox 10" id="10"/>
          <p:cNvSpPr txBox="true"/>
          <p:nvPr/>
        </p:nvSpPr>
        <p:spPr>
          <a:xfrm rot="0">
            <a:off x="507500" y="1628398"/>
            <a:ext cx="11354047" cy="774700"/>
          </a:xfrm>
          <a:prstGeom prst="rect">
            <a:avLst/>
          </a:prstGeom>
        </p:spPr>
        <p:txBody>
          <a:bodyPr anchor="t" rtlCol="false" tIns="0" lIns="0" bIns="0" rIns="0">
            <a:spAutoFit/>
          </a:bodyPr>
          <a:lstStyle/>
          <a:p>
            <a:pPr algn="l" marL="0" indent="0" lvl="0">
              <a:lnSpc>
                <a:spcPts val="6050"/>
              </a:lnSpc>
              <a:spcBef>
                <a:spcPct val="0"/>
              </a:spcBef>
            </a:pPr>
            <a:r>
              <a:rPr lang="en-US" sz="5000" spc="-140">
                <a:solidFill>
                  <a:srgbClr val="00B74F"/>
                </a:solidFill>
                <a:latin typeface="Yeseva One"/>
                <a:ea typeface="Yeseva One"/>
                <a:cs typeface="Yeseva One"/>
                <a:sym typeface="Yeseva One"/>
              </a:rPr>
              <a:t>Summer Internship </a:t>
            </a:r>
            <a:r>
              <a:rPr lang="en-US" sz="5000" spc="-140" strike="noStrike" u="none">
                <a:solidFill>
                  <a:srgbClr val="00B74F"/>
                </a:solidFill>
                <a:latin typeface="Yeseva One"/>
                <a:ea typeface="Yeseva One"/>
                <a:cs typeface="Yeseva One"/>
                <a:sym typeface="Yeseva One"/>
              </a:rPr>
              <a:t>Program</a:t>
            </a:r>
          </a:p>
        </p:txBody>
      </p:sp>
      <p:sp>
        <p:nvSpPr>
          <p:cNvPr name="TextBox 11" id="11"/>
          <p:cNvSpPr txBox="true"/>
          <p:nvPr/>
        </p:nvSpPr>
        <p:spPr>
          <a:xfrm rot="0">
            <a:off x="4452953" y="8407495"/>
            <a:ext cx="2348657" cy="267440"/>
          </a:xfrm>
          <a:prstGeom prst="rect">
            <a:avLst/>
          </a:prstGeom>
        </p:spPr>
        <p:txBody>
          <a:bodyPr anchor="t" rtlCol="false" tIns="0" lIns="0" bIns="0" rIns="0">
            <a:spAutoFit/>
          </a:bodyPr>
          <a:lstStyle/>
          <a:p>
            <a:pPr algn="ctr" marL="0" indent="0" lvl="0">
              <a:lnSpc>
                <a:spcPts val="1904"/>
              </a:lnSpc>
              <a:spcBef>
                <a:spcPct val="0"/>
              </a:spcBef>
            </a:pPr>
            <a:r>
              <a:rPr lang="en-US" sz="1904">
                <a:solidFill>
                  <a:srgbClr val="FFFFFF"/>
                </a:solidFill>
                <a:latin typeface="Yeseva One"/>
                <a:ea typeface="Yeseva One"/>
                <a:cs typeface="Yeseva One"/>
                <a:sym typeface="Yeseva One"/>
              </a:rPr>
              <a:t>Sof</a:t>
            </a:r>
            <a:r>
              <a:rPr lang="en-US" sz="1904" strike="noStrike" u="none">
                <a:solidFill>
                  <a:srgbClr val="FFFFFF"/>
                </a:solidFill>
                <a:latin typeface="Yeseva One"/>
                <a:ea typeface="Yeseva One"/>
                <a:cs typeface="Yeseva One"/>
                <a:sym typeface="Yeseva One"/>
              </a:rPr>
              <a:t>t</a:t>
            </a:r>
            <a:r>
              <a:rPr lang="en-US" sz="1904" strike="noStrike" u="none">
                <a:solidFill>
                  <a:srgbClr val="FFFFFF"/>
                </a:solidFill>
                <a:latin typeface="Yeseva One"/>
                <a:ea typeface="Yeseva One"/>
                <a:cs typeface="Yeseva One"/>
                <a:sym typeface="Yeseva One"/>
              </a:rPr>
              <a:t> Sk</a:t>
            </a:r>
            <a:r>
              <a:rPr lang="en-US" sz="1904" strike="noStrike" u="none">
                <a:solidFill>
                  <a:srgbClr val="FFFFFF"/>
                </a:solidFill>
                <a:latin typeface="Yeseva One"/>
                <a:ea typeface="Yeseva One"/>
                <a:cs typeface="Yeseva One"/>
                <a:sym typeface="Yeseva One"/>
              </a:rPr>
              <a:t>i</a:t>
            </a:r>
            <a:r>
              <a:rPr lang="en-US" sz="1904" strike="noStrike" u="none">
                <a:solidFill>
                  <a:srgbClr val="FFFFFF"/>
                </a:solidFill>
                <a:latin typeface="Yeseva One"/>
                <a:ea typeface="Yeseva One"/>
                <a:cs typeface="Yeseva One"/>
                <a:sym typeface="Yeseva One"/>
              </a:rPr>
              <a:t>lls</a:t>
            </a:r>
            <a:r>
              <a:rPr lang="en-US" sz="1904" strike="noStrike" u="none">
                <a:solidFill>
                  <a:srgbClr val="FFFFFF"/>
                </a:solidFill>
                <a:latin typeface="Yeseva One"/>
                <a:ea typeface="Yeseva One"/>
                <a:cs typeface="Yeseva One"/>
                <a:sym typeface="Yeseva One"/>
              </a:rPr>
              <a:t> T</a:t>
            </a:r>
            <a:r>
              <a:rPr lang="en-US" sz="1904" strike="noStrike" u="none">
                <a:solidFill>
                  <a:srgbClr val="FFFFFF"/>
                </a:solidFill>
                <a:latin typeface="Yeseva One"/>
                <a:ea typeface="Yeseva One"/>
                <a:cs typeface="Yeseva One"/>
                <a:sym typeface="Yeseva One"/>
              </a:rPr>
              <a:t>rai</a:t>
            </a:r>
            <a:r>
              <a:rPr lang="en-US" sz="1904" strike="noStrike" u="none">
                <a:solidFill>
                  <a:srgbClr val="FFFFFF"/>
                </a:solidFill>
                <a:latin typeface="Yeseva One"/>
                <a:ea typeface="Yeseva One"/>
                <a:cs typeface="Yeseva One"/>
                <a:sym typeface="Yeseva One"/>
              </a:rPr>
              <a:t>ni</a:t>
            </a:r>
            <a:r>
              <a:rPr lang="en-US" sz="1904" strike="noStrike" u="none">
                <a:solidFill>
                  <a:srgbClr val="FFFFFF"/>
                </a:solidFill>
                <a:latin typeface="Yeseva One"/>
                <a:ea typeface="Yeseva One"/>
                <a:cs typeface="Yeseva One"/>
                <a:sym typeface="Yeseva One"/>
              </a:rPr>
              <a:t>ng</a:t>
            </a:r>
          </a:p>
        </p:txBody>
      </p:sp>
      <p:sp>
        <p:nvSpPr>
          <p:cNvPr name="TextBox 12" id="12"/>
          <p:cNvSpPr txBox="true"/>
          <p:nvPr/>
        </p:nvSpPr>
        <p:spPr>
          <a:xfrm rot="0">
            <a:off x="7177475" y="8406449"/>
            <a:ext cx="3564168" cy="267440"/>
          </a:xfrm>
          <a:prstGeom prst="rect">
            <a:avLst/>
          </a:prstGeom>
        </p:spPr>
        <p:txBody>
          <a:bodyPr anchor="t" rtlCol="false" tIns="0" lIns="0" bIns="0" rIns="0">
            <a:spAutoFit/>
          </a:bodyPr>
          <a:lstStyle/>
          <a:p>
            <a:pPr algn="ctr" marL="0" indent="0" lvl="0">
              <a:lnSpc>
                <a:spcPts val="1904"/>
              </a:lnSpc>
              <a:spcBef>
                <a:spcPct val="0"/>
              </a:spcBef>
            </a:pPr>
            <a:r>
              <a:rPr lang="en-US" sz="1904">
                <a:solidFill>
                  <a:srgbClr val="FFFFFF"/>
                </a:solidFill>
                <a:latin typeface="Yeseva One"/>
                <a:ea typeface="Yeseva One"/>
                <a:cs typeface="Yeseva One"/>
                <a:sym typeface="Yeseva One"/>
              </a:rPr>
              <a:t>Internship O</a:t>
            </a:r>
            <a:r>
              <a:rPr lang="en-US" sz="1904" strike="noStrike" u="none">
                <a:solidFill>
                  <a:srgbClr val="FFFFFF"/>
                </a:solidFill>
                <a:latin typeface="Yeseva One"/>
                <a:ea typeface="Yeseva One"/>
                <a:cs typeface="Yeseva One"/>
                <a:sym typeface="Yeseva One"/>
              </a:rPr>
              <a:t>pportunities</a:t>
            </a:r>
          </a:p>
        </p:txBody>
      </p:sp>
      <p:sp>
        <p:nvSpPr>
          <p:cNvPr name="TextBox 13" id="13"/>
          <p:cNvSpPr txBox="true"/>
          <p:nvPr/>
        </p:nvSpPr>
        <p:spPr>
          <a:xfrm rot="0">
            <a:off x="11142338" y="8407495"/>
            <a:ext cx="1338114" cy="267440"/>
          </a:xfrm>
          <a:prstGeom prst="rect">
            <a:avLst/>
          </a:prstGeom>
        </p:spPr>
        <p:txBody>
          <a:bodyPr anchor="t" rtlCol="false" tIns="0" lIns="0" bIns="0" rIns="0">
            <a:spAutoFit/>
          </a:bodyPr>
          <a:lstStyle/>
          <a:p>
            <a:pPr algn="ctr" marL="0" indent="0" lvl="0">
              <a:lnSpc>
                <a:spcPts val="1904"/>
              </a:lnSpc>
              <a:spcBef>
                <a:spcPct val="0"/>
              </a:spcBef>
            </a:pPr>
            <a:r>
              <a:rPr lang="en-US" sz="1904" strike="noStrike" u="none">
                <a:solidFill>
                  <a:srgbClr val="FFFFFF"/>
                </a:solidFill>
                <a:latin typeface="Yeseva One"/>
                <a:ea typeface="Yeseva One"/>
                <a:cs typeface="Yeseva One"/>
                <a:sym typeface="Yeseva One"/>
              </a:rPr>
              <a:t>Companies</a:t>
            </a:r>
          </a:p>
        </p:txBody>
      </p:sp>
      <p:sp>
        <p:nvSpPr>
          <p:cNvPr name="TextBox 14" id="14"/>
          <p:cNvSpPr txBox="true"/>
          <p:nvPr/>
        </p:nvSpPr>
        <p:spPr>
          <a:xfrm rot="0">
            <a:off x="12881147" y="8374120"/>
            <a:ext cx="3734576" cy="267440"/>
          </a:xfrm>
          <a:prstGeom prst="rect">
            <a:avLst/>
          </a:prstGeom>
        </p:spPr>
        <p:txBody>
          <a:bodyPr anchor="t" rtlCol="false" tIns="0" lIns="0" bIns="0" rIns="0">
            <a:spAutoFit/>
          </a:bodyPr>
          <a:lstStyle/>
          <a:p>
            <a:pPr algn="ctr" marL="0" indent="0" lvl="0">
              <a:lnSpc>
                <a:spcPts val="1904"/>
              </a:lnSpc>
              <a:spcBef>
                <a:spcPct val="0"/>
              </a:spcBef>
            </a:pPr>
            <a:r>
              <a:rPr lang="en-US" sz="1904">
                <a:solidFill>
                  <a:srgbClr val="FFFFFF"/>
                </a:solidFill>
                <a:latin typeface="Yeseva One"/>
                <a:ea typeface="Yeseva One"/>
                <a:cs typeface="Yeseva One"/>
                <a:sym typeface="Yeseva One"/>
              </a:rPr>
              <a:t>Community</a:t>
            </a:r>
            <a:r>
              <a:rPr lang="en-US" sz="1904" strike="noStrike" u="none">
                <a:solidFill>
                  <a:srgbClr val="FFFFFF"/>
                </a:solidFill>
                <a:latin typeface="Yeseva One"/>
                <a:ea typeface="Yeseva One"/>
                <a:cs typeface="Yeseva One"/>
                <a:sym typeface="Yeseva One"/>
              </a:rPr>
              <a:t> Service Hours</a:t>
            </a:r>
          </a:p>
        </p:txBody>
      </p:sp>
      <p:graphicFrame>
        <p:nvGraphicFramePr>
          <p:cNvPr name="Table 15" id="15"/>
          <p:cNvGraphicFramePr>
            <a:graphicFrameLocks noGrp="true"/>
          </p:cNvGraphicFramePr>
          <p:nvPr/>
        </p:nvGraphicFramePr>
        <p:xfrm>
          <a:off x="5059994" y="8641016"/>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r>
                        <a:rPr lang="en-US" sz="2499">
                          <a:solidFill>
                            <a:srgbClr val="FFFFFF"/>
                          </a:solidFill>
                          <a:latin typeface="Yeseva One"/>
                          <a:ea typeface="Yeseva One"/>
                          <a:cs typeface="Yeseva One"/>
                          <a:sym typeface="Yeseva One"/>
                        </a:rPr>
                        <a:t>761</a:t>
                      </a: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pSp>
        <p:nvGrpSpPr>
          <p:cNvPr name="Group 16" id="16"/>
          <p:cNvGrpSpPr/>
          <p:nvPr/>
        </p:nvGrpSpPr>
        <p:grpSpPr>
          <a:xfrm rot="0">
            <a:off x="5430466" y="7775232"/>
            <a:ext cx="393631" cy="393631"/>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8" id="18"/>
            <p:cNvSpPr txBox="true"/>
            <p:nvPr/>
          </p:nvSpPr>
          <p:spPr>
            <a:xfrm>
              <a:off x="76200" y="104775"/>
              <a:ext cx="660400" cy="631825"/>
            </a:xfrm>
            <a:prstGeom prst="rect">
              <a:avLst/>
            </a:prstGeom>
          </p:spPr>
          <p:txBody>
            <a:bodyPr anchor="ctr" rtlCol="false" tIns="50800" lIns="50800" bIns="50800" rIns="50800"/>
            <a:lstStyle/>
            <a:p>
              <a:pPr algn="ctr">
                <a:lnSpc>
                  <a:spcPts val="1704"/>
                </a:lnSpc>
              </a:pPr>
            </a:p>
          </p:txBody>
        </p:sp>
      </p:grpSp>
      <p:grpSp>
        <p:nvGrpSpPr>
          <p:cNvPr name="Group 19" id="19"/>
          <p:cNvGrpSpPr/>
          <p:nvPr/>
        </p:nvGrpSpPr>
        <p:grpSpPr>
          <a:xfrm rot="0">
            <a:off x="8762744" y="7775232"/>
            <a:ext cx="393631" cy="393631"/>
            <a:chOff x="0" y="0"/>
            <a:chExt cx="812800" cy="812800"/>
          </a:xfrm>
        </p:grpSpPr>
        <p:sp>
          <p:nvSpPr>
            <p:cNvPr name="Freeform 20" id="2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1" id="21"/>
            <p:cNvSpPr txBox="true"/>
            <p:nvPr/>
          </p:nvSpPr>
          <p:spPr>
            <a:xfrm>
              <a:off x="76200" y="104775"/>
              <a:ext cx="660400" cy="631825"/>
            </a:xfrm>
            <a:prstGeom prst="rect">
              <a:avLst/>
            </a:prstGeom>
          </p:spPr>
          <p:txBody>
            <a:bodyPr anchor="ctr" rtlCol="false" tIns="50800" lIns="50800" bIns="50800" rIns="50800"/>
            <a:lstStyle/>
            <a:p>
              <a:pPr algn="ctr">
                <a:lnSpc>
                  <a:spcPts val="1704"/>
                </a:lnSpc>
              </a:pPr>
            </a:p>
          </p:txBody>
        </p:sp>
      </p:grpSp>
      <p:grpSp>
        <p:nvGrpSpPr>
          <p:cNvPr name="Group 22" id="22"/>
          <p:cNvGrpSpPr/>
          <p:nvPr/>
        </p:nvGrpSpPr>
        <p:grpSpPr>
          <a:xfrm rot="0">
            <a:off x="11614580" y="7775232"/>
            <a:ext cx="393631" cy="393631"/>
            <a:chOff x="0" y="0"/>
            <a:chExt cx="812800" cy="812800"/>
          </a:xfrm>
        </p:grpSpPr>
        <p:sp>
          <p:nvSpPr>
            <p:cNvPr name="Freeform 23" id="2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4" id="24"/>
            <p:cNvSpPr txBox="true"/>
            <p:nvPr/>
          </p:nvSpPr>
          <p:spPr>
            <a:xfrm>
              <a:off x="76200" y="104775"/>
              <a:ext cx="660400" cy="631825"/>
            </a:xfrm>
            <a:prstGeom prst="rect">
              <a:avLst/>
            </a:prstGeom>
          </p:spPr>
          <p:txBody>
            <a:bodyPr anchor="ctr" rtlCol="false" tIns="50800" lIns="50800" bIns="50800" rIns="50800"/>
            <a:lstStyle/>
            <a:p>
              <a:pPr algn="ctr">
                <a:lnSpc>
                  <a:spcPts val="1704"/>
                </a:lnSpc>
              </a:pPr>
            </a:p>
          </p:txBody>
        </p:sp>
      </p:grpSp>
      <p:grpSp>
        <p:nvGrpSpPr>
          <p:cNvPr name="Group 25" id="25"/>
          <p:cNvGrpSpPr/>
          <p:nvPr/>
        </p:nvGrpSpPr>
        <p:grpSpPr>
          <a:xfrm rot="0">
            <a:off x="14551619" y="7775232"/>
            <a:ext cx="393631" cy="393631"/>
            <a:chOff x="0" y="0"/>
            <a:chExt cx="812800" cy="812800"/>
          </a:xfrm>
        </p:grpSpPr>
        <p:sp>
          <p:nvSpPr>
            <p:cNvPr name="Freeform 26" id="2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7" id="27"/>
            <p:cNvSpPr txBox="true"/>
            <p:nvPr/>
          </p:nvSpPr>
          <p:spPr>
            <a:xfrm>
              <a:off x="76200" y="104775"/>
              <a:ext cx="660400" cy="631825"/>
            </a:xfrm>
            <a:prstGeom prst="rect">
              <a:avLst/>
            </a:prstGeom>
          </p:spPr>
          <p:txBody>
            <a:bodyPr anchor="ctr" rtlCol="false" tIns="50800" lIns="50800" bIns="50800" rIns="50800"/>
            <a:lstStyle/>
            <a:p>
              <a:pPr algn="ctr">
                <a:lnSpc>
                  <a:spcPts val="1704"/>
                </a:lnSpc>
              </a:pPr>
            </a:p>
          </p:txBody>
        </p:sp>
      </p:grpSp>
      <p:graphicFrame>
        <p:nvGraphicFramePr>
          <p:cNvPr name="Table 28" id="28"/>
          <p:cNvGraphicFramePr>
            <a:graphicFrameLocks noGrp="true"/>
          </p:cNvGraphicFramePr>
          <p:nvPr/>
        </p:nvGraphicFramePr>
        <p:xfrm>
          <a:off x="1184440" y="8641016"/>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29" id="29"/>
          <p:cNvGraphicFramePr>
            <a:graphicFrameLocks noGrp="true"/>
          </p:cNvGraphicFramePr>
          <p:nvPr/>
        </p:nvGraphicFramePr>
        <p:xfrm>
          <a:off x="8392272"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r>
                        <a:rPr lang="en-US" sz="2499">
                          <a:solidFill>
                            <a:srgbClr val="FFFFFF"/>
                          </a:solidFill>
                          <a:latin typeface="Yeseva One"/>
                          <a:ea typeface="Yeseva One"/>
                          <a:cs typeface="Yeseva One"/>
                          <a:sym typeface="Yeseva One"/>
                        </a:rPr>
                        <a:t>573</a:t>
                      </a: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30" id="30"/>
          <p:cNvGraphicFramePr>
            <a:graphicFrameLocks noGrp="true"/>
          </p:cNvGraphicFramePr>
          <p:nvPr/>
        </p:nvGraphicFramePr>
        <p:xfrm>
          <a:off x="1124410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r>
                        <a:rPr lang="en-US" sz="2499">
                          <a:solidFill>
                            <a:srgbClr val="FFFFFF"/>
                          </a:solidFill>
                          <a:latin typeface="Yeseva One"/>
                          <a:ea typeface="Yeseva One"/>
                          <a:cs typeface="Yeseva One"/>
                          <a:sym typeface="Yeseva One"/>
                        </a:rPr>
                        <a:t>95</a:t>
                      </a: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31" id="31"/>
          <p:cNvGraphicFramePr>
            <a:graphicFrameLocks noGrp="true"/>
          </p:cNvGraphicFramePr>
          <p:nvPr/>
        </p:nvGraphicFramePr>
        <p:xfrm>
          <a:off x="14203561" y="8661018"/>
          <a:ext cx="1483379" cy="695325"/>
        </p:xfrm>
        <a:graphic>
          <a:graphicData uri="http://schemas.openxmlformats.org/drawingml/2006/table">
            <a:tbl>
              <a:tblPr/>
              <a:tblGrid>
                <a:gridCol w="204129"/>
              </a:tblGrid>
              <a:tr h="695325">
                <a:tc>
                  <a:txBody>
                    <a:bodyPr anchor="t" rtlCol="false"/>
                    <a:lstStyle/>
                    <a:p>
                      <a:pPr algn="ctr" marL="0" indent="0" lvl="0">
                        <a:lnSpc>
                          <a:spcPts val="3499"/>
                        </a:lnSpc>
                        <a:spcBef>
                          <a:spcPct val="0"/>
                        </a:spcBef>
                        <a:defRPr/>
                      </a:pPr>
                      <a:r>
                        <a:rPr lang="en-US" sz="2499">
                          <a:solidFill>
                            <a:srgbClr val="FFFFFF"/>
                          </a:solidFill>
                          <a:latin typeface="Yeseva One"/>
                          <a:ea typeface="Yeseva One"/>
                          <a:cs typeface="Yeseva One"/>
                          <a:sym typeface="Yeseva One"/>
                        </a:rPr>
                        <a:t>+6</a:t>
                      </a:r>
                      <a:r>
                        <a:rPr lang="en-US" sz="2499" strike="noStrike" u="none">
                          <a:solidFill>
                            <a:srgbClr val="FFFFFF"/>
                          </a:solidFill>
                          <a:latin typeface="Yeseva One"/>
                          <a:ea typeface="Yeseva One"/>
                          <a:cs typeface="Yeseva One"/>
                          <a:sym typeface="Yeseva One"/>
                        </a:rPr>
                        <a:t>000</a:t>
                      </a: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sp>
        <p:nvSpPr>
          <p:cNvPr name="TextBox 32" id="32"/>
          <p:cNvSpPr txBox="true"/>
          <p:nvPr/>
        </p:nvSpPr>
        <p:spPr>
          <a:xfrm rot="0">
            <a:off x="431300" y="9401170"/>
            <a:ext cx="10188625" cy="473785"/>
          </a:xfrm>
          <a:prstGeom prst="rect">
            <a:avLst/>
          </a:prstGeom>
        </p:spPr>
        <p:txBody>
          <a:bodyPr anchor="t" rtlCol="false" tIns="0" lIns="0" bIns="0" rIns="0">
            <a:spAutoFit/>
          </a:bodyPr>
          <a:lstStyle/>
          <a:p>
            <a:pPr algn="l">
              <a:lnSpc>
                <a:spcPts val="3810"/>
              </a:lnSpc>
              <a:spcBef>
                <a:spcPct val="0"/>
              </a:spcBef>
            </a:pPr>
            <a:r>
              <a:rPr lang="en-US" sz="2722" strike="noStrike" u="none">
                <a:solidFill>
                  <a:srgbClr val="FFFFFF"/>
                </a:solidFill>
                <a:latin typeface="Yeseva One"/>
                <a:ea typeface="Yeseva One"/>
                <a:cs typeface="Yeseva One"/>
                <a:sym typeface="Yeseva One"/>
              </a:rPr>
              <a:t>91% of graduating students secured full time employment </a:t>
            </a:r>
          </a:p>
        </p:txBody>
      </p:sp>
      <p:sp>
        <p:nvSpPr>
          <p:cNvPr name="AutoShape 33" id="33"/>
          <p:cNvSpPr/>
          <p:nvPr/>
        </p:nvSpPr>
        <p:spPr>
          <a:xfrm flipV="true">
            <a:off x="3995167" y="7924423"/>
            <a:ext cx="12292262" cy="0"/>
          </a:xfrm>
          <a:prstGeom prst="line">
            <a:avLst/>
          </a:prstGeom>
          <a:ln cap="flat" w="95250">
            <a:solidFill>
              <a:srgbClr val="FFFFFF"/>
            </a:solidFill>
            <a:prstDash val="solid"/>
            <a:headEnd type="none" len="sm" w="sm"/>
            <a:tailEnd type="none" len="sm" w="sm"/>
          </a:ln>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10367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3" id="3"/>
          <p:cNvGraphicFramePr>
            <a:graphicFrameLocks noGrp="true"/>
          </p:cNvGraphicFramePr>
          <p:nvPr/>
        </p:nvGraphicFramePr>
        <p:xfrm>
          <a:off x="141811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pSp>
        <p:nvGrpSpPr>
          <p:cNvPr name="Group 4" id="4"/>
          <p:cNvGrpSpPr/>
          <p:nvPr/>
        </p:nvGrpSpPr>
        <p:grpSpPr>
          <a:xfrm rot="0">
            <a:off x="3296413" y="-33337"/>
            <a:ext cx="14991587" cy="10353675"/>
            <a:chOff x="0" y="0"/>
            <a:chExt cx="3948402" cy="2726894"/>
          </a:xfrm>
        </p:grpSpPr>
        <p:sp>
          <p:nvSpPr>
            <p:cNvPr name="Freeform 5" id="5"/>
            <p:cNvSpPr/>
            <p:nvPr/>
          </p:nvSpPr>
          <p:spPr>
            <a:xfrm flipH="false" flipV="false" rot="0">
              <a:off x="0" y="0"/>
              <a:ext cx="3948402" cy="2726894"/>
            </a:xfrm>
            <a:custGeom>
              <a:avLst/>
              <a:gdLst/>
              <a:ahLst/>
              <a:cxnLst/>
              <a:rect r="r" b="b" t="t" l="l"/>
              <a:pathLst>
                <a:path h="2726894" w="3948402">
                  <a:moveTo>
                    <a:pt x="0" y="0"/>
                  </a:moveTo>
                  <a:lnTo>
                    <a:pt x="3948402" y="0"/>
                  </a:lnTo>
                  <a:lnTo>
                    <a:pt x="3948402" y="2726894"/>
                  </a:lnTo>
                  <a:lnTo>
                    <a:pt x="0" y="2726894"/>
                  </a:lnTo>
                  <a:close/>
                </a:path>
              </a:pathLst>
            </a:custGeom>
            <a:solidFill>
              <a:srgbClr val="E6FFE2"/>
            </a:solidFill>
          </p:spPr>
        </p:sp>
        <p:sp>
          <p:nvSpPr>
            <p:cNvPr name="TextBox 6" id="6"/>
            <p:cNvSpPr txBox="true"/>
            <p:nvPr/>
          </p:nvSpPr>
          <p:spPr>
            <a:xfrm>
              <a:off x="0" y="28575"/>
              <a:ext cx="3948402" cy="2698319"/>
            </a:xfrm>
            <a:prstGeom prst="rect">
              <a:avLst/>
            </a:prstGeom>
          </p:spPr>
          <p:txBody>
            <a:bodyPr anchor="ctr" rtlCol="false" tIns="50800" lIns="50800" bIns="50800" rIns="50800"/>
            <a:lstStyle/>
            <a:p>
              <a:pPr algn="ctr">
                <a:lnSpc>
                  <a:spcPts val="1704"/>
                </a:lnSpc>
              </a:pPr>
            </a:p>
          </p:txBody>
        </p:sp>
      </p:grpSp>
      <p:sp>
        <p:nvSpPr>
          <p:cNvPr name="TextBox 7" id="7"/>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5</a:t>
            </a:r>
          </a:p>
        </p:txBody>
      </p:sp>
      <p:grpSp>
        <p:nvGrpSpPr>
          <p:cNvPr name="Group 8" id="8"/>
          <p:cNvGrpSpPr/>
          <p:nvPr/>
        </p:nvGrpSpPr>
        <p:grpSpPr>
          <a:xfrm rot="0">
            <a:off x="0" y="-33337"/>
            <a:ext cx="18288000" cy="13936903"/>
            <a:chOff x="0" y="0"/>
            <a:chExt cx="2234153" cy="1702601"/>
          </a:xfrm>
        </p:grpSpPr>
        <p:sp>
          <p:nvSpPr>
            <p:cNvPr name="Freeform 9" id="9"/>
            <p:cNvSpPr/>
            <p:nvPr/>
          </p:nvSpPr>
          <p:spPr>
            <a:xfrm flipH="false" flipV="false" rot="0">
              <a:off x="0" y="0"/>
              <a:ext cx="2234153" cy="1702601"/>
            </a:xfrm>
            <a:custGeom>
              <a:avLst/>
              <a:gdLst/>
              <a:ahLst/>
              <a:cxnLst/>
              <a:rect r="r" b="b" t="t" l="l"/>
              <a:pathLst>
                <a:path h="1702601" w="2234153">
                  <a:moveTo>
                    <a:pt x="0" y="0"/>
                  </a:moveTo>
                  <a:lnTo>
                    <a:pt x="2234153" y="0"/>
                  </a:lnTo>
                  <a:lnTo>
                    <a:pt x="2234153" y="1702601"/>
                  </a:lnTo>
                  <a:lnTo>
                    <a:pt x="0" y="1702601"/>
                  </a:lnTo>
                  <a:close/>
                </a:path>
              </a:pathLst>
            </a:custGeom>
            <a:blipFill>
              <a:blip r:embed="rId2">
                <a:alphaModFix amt="6000"/>
              </a:blip>
              <a:stretch>
                <a:fillRect l="-17740" t="0" r="-17740" b="0"/>
              </a:stretch>
            </a:blipFill>
            <a:ln cap="sq">
              <a:noFill/>
              <a:prstDash val="solid"/>
              <a:miter/>
            </a:ln>
          </p:spPr>
        </p:sp>
      </p:grpSp>
      <p:grpSp>
        <p:nvGrpSpPr>
          <p:cNvPr name="Group 10" id="10"/>
          <p:cNvGrpSpPr>
            <a:grpSpLocks noChangeAspect="true"/>
          </p:cNvGrpSpPr>
          <p:nvPr/>
        </p:nvGrpSpPr>
        <p:grpSpPr>
          <a:xfrm rot="0">
            <a:off x="243309" y="1947791"/>
            <a:ext cx="4539777" cy="4539777"/>
            <a:chOff x="0" y="0"/>
            <a:chExt cx="8909050" cy="8909050"/>
          </a:xfrm>
        </p:grpSpPr>
        <p:sp>
          <p:nvSpPr>
            <p:cNvPr name="Freeform 11" id="11"/>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E6FFE2"/>
            </a:solidFill>
          </p:spPr>
        </p:sp>
        <p:sp>
          <p:nvSpPr>
            <p:cNvPr name="Freeform 12" id="12"/>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3"/>
              <a:stretch>
                <a:fillRect l="-19573" t="-33192" r="-19925" b="-53636"/>
              </a:stretch>
            </a:blipFill>
          </p:spPr>
        </p:sp>
        <p:sp>
          <p:nvSpPr>
            <p:cNvPr name="Freeform 13" id="13"/>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E6FFE2"/>
            </a:solidFill>
          </p:spPr>
        </p:sp>
      </p:grpSp>
      <p:sp>
        <p:nvSpPr>
          <p:cNvPr name="Freeform 14" id="14"/>
          <p:cNvSpPr/>
          <p:nvPr/>
        </p:nvSpPr>
        <p:spPr>
          <a:xfrm flipH="false" flipV="false" rot="0">
            <a:off x="494831" y="224517"/>
            <a:ext cx="2513793" cy="1414009"/>
          </a:xfrm>
          <a:custGeom>
            <a:avLst/>
            <a:gdLst/>
            <a:ahLst/>
            <a:cxnLst/>
            <a:rect r="r" b="b" t="t" l="l"/>
            <a:pathLst>
              <a:path h="1414009" w="2513793">
                <a:moveTo>
                  <a:pt x="0" y="0"/>
                </a:moveTo>
                <a:lnTo>
                  <a:pt x="2513793" y="0"/>
                </a:lnTo>
                <a:lnTo>
                  <a:pt x="2513793" y="1414008"/>
                </a:lnTo>
                <a:lnTo>
                  <a:pt x="0" y="1414008"/>
                </a:lnTo>
                <a:lnTo>
                  <a:pt x="0" y="0"/>
                </a:lnTo>
                <a:close/>
              </a:path>
            </a:pathLst>
          </a:custGeom>
          <a:blipFill>
            <a:blip r:embed="rId4"/>
            <a:stretch>
              <a:fillRect l="0" t="0" r="0" b="0"/>
            </a:stretch>
          </a:blipFill>
        </p:spPr>
      </p:sp>
      <p:sp>
        <p:nvSpPr>
          <p:cNvPr name="TextBox 15" id="15"/>
          <p:cNvSpPr txBox="true"/>
          <p:nvPr/>
        </p:nvSpPr>
        <p:spPr>
          <a:xfrm rot="0">
            <a:off x="5363384" y="2932358"/>
            <a:ext cx="12481300" cy="5934594"/>
          </a:xfrm>
          <a:prstGeom prst="rect">
            <a:avLst/>
          </a:prstGeom>
        </p:spPr>
        <p:txBody>
          <a:bodyPr anchor="t" rtlCol="false" tIns="0" lIns="0" bIns="0" rIns="0">
            <a:spAutoFit/>
          </a:bodyPr>
          <a:lstStyle/>
          <a:p>
            <a:pPr algn="l">
              <a:lnSpc>
                <a:spcPts val="3646"/>
              </a:lnSpc>
            </a:pPr>
            <a:r>
              <a:rPr lang="en-US" sz="2604" spc="-91">
                <a:solidFill>
                  <a:srgbClr val="231F20"/>
                </a:solidFill>
                <a:latin typeface="Yeseva One"/>
                <a:ea typeface="Yeseva One"/>
                <a:cs typeface="Yeseva One"/>
                <a:sym typeface="Yeseva One"/>
              </a:rPr>
              <a:t>My</a:t>
            </a:r>
            <a:r>
              <a:rPr lang="en-US" sz="2604" spc="-91">
                <a:solidFill>
                  <a:srgbClr val="231F20"/>
                </a:solidFill>
                <a:latin typeface="Yeseva One"/>
                <a:ea typeface="Yeseva One"/>
                <a:cs typeface="Yeseva One"/>
                <a:sym typeface="Yeseva One"/>
              </a:rPr>
              <a:t> journey with LOYAC began at a young age, driven by a passion for</a:t>
            </a:r>
            <a:r>
              <a:rPr lang="en-US" sz="2604" spc="-91">
                <a:solidFill>
                  <a:srgbClr val="231F20"/>
                </a:solidFill>
                <a:latin typeface="Yeseva One"/>
                <a:ea typeface="Yeseva One"/>
                <a:cs typeface="Yeseva One"/>
                <a:sym typeface="Yeseva One"/>
              </a:rPr>
              <a:t> volunteering and creating meaningful impact. After enrolling in LOYAC’s Summer Internship Program, I developed essential workplace skills and gained a deeper understanding of professional environments. Through soft skills training, I was able to build a strong CV and a professional digital identity, which significantly boosted my confidence and readiness for the job market.</a:t>
            </a:r>
          </a:p>
          <a:p>
            <a:pPr algn="l">
              <a:lnSpc>
                <a:spcPts val="3646"/>
              </a:lnSpc>
            </a:pPr>
          </a:p>
          <a:p>
            <a:pPr algn="l">
              <a:lnSpc>
                <a:spcPts val="3646"/>
              </a:lnSpc>
            </a:pPr>
            <a:r>
              <a:rPr lang="en-US" sz="2604" spc="-91">
                <a:solidFill>
                  <a:srgbClr val="231F20"/>
                </a:solidFill>
                <a:latin typeface="Yeseva One"/>
                <a:ea typeface="Yeseva One"/>
                <a:cs typeface="Yeseva One"/>
                <a:sym typeface="Yeseva One"/>
              </a:rPr>
              <a:t>LOYAC then connected me with a internship opportunity at Jo Academy, which became a pivotal milestone in my professional journey. This experience allowed me to grow both personally and professionally and ultimately led to my employment at Jo Academy. My story reflects the powerful role LOYAC plays in empowering youth and transforming early potential into real career opportunities.</a:t>
            </a:r>
          </a:p>
        </p:txBody>
      </p:sp>
      <p:sp>
        <p:nvSpPr>
          <p:cNvPr name="TextBox 16" id="16"/>
          <p:cNvSpPr txBox="true"/>
          <p:nvPr/>
        </p:nvSpPr>
        <p:spPr>
          <a:xfrm rot="0">
            <a:off x="5426871" y="1272375"/>
            <a:ext cx="11832429" cy="1046988"/>
          </a:xfrm>
          <a:prstGeom prst="rect">
            <a:avLst/>
          </a:prstGeom>
        </p:spPr>
        <p:txBody>
          <a:bodyPr anchor="t" rtlCol="false" tIns="0" lIns="0" bIns="0" rIns="0">
            <a:spAutoFit/>
          </a:bodyPr>
          <a:lstStyle/>
          <a:p>
            <a:pPr algn="l">
              <a:lnSpc>
                <a:spcPts val="2735"/>
              </a:lnSpc>
            </a:pPr>
            <a:r>
              <a:rPr lang="en-US" sz="2399">
                <a:solidFill>
                  <a:srgbClr val="00B74F"/>
                </a:solidFill>
                <a:latin typeface="Yeseva One"/>
                <a:ea typeface="Yeseva One"/>
                <a:cs typeface="Yeseva One"/>
                <a:sym typeface="Yeseva One"/>
              </a:rPr>
              <a:t>HR Off</a:t>
            </a:r>
            <a:r>
              <a:rPr lang="en-US" sz="2399">
                <a:solidFill>
                  <a:srgbClr val="00B74F"/>
                </a:solidFill>
                <a:latin typeface="Yeseva One"/>
                <a:ea typeface="Yeseva One"/>
                <a:cs typeface="Yeseva One"/>
                <a:sym typeface="Yeseva One"/>
              </a:rPr>
              <a:t>icer at Jo Academy.</a:t>
            </a:r>
          </a:p>
          <a:p>
            <a:pPr algn="l">
              <a:lnSpc>
                <a:spcPts val="2735"/>
              </a:lnSpc>
            </a:pPr>
          </a:p>
          <a:p>
            <a:pPr algn="l">
              <a:lnSpc>
                <a:spcPts val="2735"/>
              </a:lnSpc>
            </a:pPr>
            <a:r>
              <a:rPr lang="en-US" sz="2399">
                <a:solidFill>
                  <a:srgbClr val="00B74F"/>
                </a:solidFill>
                <a:latin typeface="Yeseva One"/>
                <a:ea typeface="Yeseva One"/>
                <a:cs typeface="Yeseva One"/>
                <a:sym typeface="Yeseva One"/>
              </a:rPr>
              <a:t>Fresh graduated from the Political Science faculty of Hashemite University.</a:t>
            </a:r>
          </a:p>
        </p:txBody>
      </p:sp>
      <p:sp>
        <p:nvSpPr>
          <p:cNvPr name="TextBox 17" id="17"/>
          <p:cNvSpPr txBox="true"/>
          <p:nvPr/>
        </p:nvSpPr>
        <p:spPr>
          <a:xfrm rot="0">
            <a:off x="5460208" y="282251"/>
            <a:ext cx="8804531" cy="774700"/>
          </a:xfrm>
          <a:prstGeom prst="rect">
            <a:avLst/>
          </a:prstGeom>
        </p:spPr>
        <p:txBody>
          <a:bodyPr anchor="t" rtlCol="false" tIns="0" lIns="0" bIns="0" rIns="0">
            <a:spAutoFit/>
          </a:bodyPr>
          <a:lstStyle/>
          <a:p>
            <a:pPr algn="l" marL="0" indent="0" lvl="0">
              <a:lnSpc>
                <a:spcPts val="6050"/>
              </a:lnSpc>
              <a:spcBef>
                <a:spcPct val="0"/>
              </a:spcBef>
            </a:pPr>
            <a:r>
              <a:rPr lang="en-US" sz="5000" spc="-140">
                <a:solidFill>
                  <a:srgbClr val="00B74F"/>
                </a:solidFill>
                <a:latin typeface="Yeseva One"/>
                <a:ea typeface="Yeseva One"/>
                <a:cs typeface="Yeseva One"/>
                <a:sym typeface="Yeseva One"/>
              </a:rPr>
              <a:t>Alaa Samara</a:t>
            </a:r>
          </a:p>
        </p:txBody>
      </p:sp>
      <p:sp>
        <p:nvSpPr>
          <p:cNvPr name="TextBox 18" id="18"/>
          <p:cNvSpPr txBox="true"/>
          <p:nvPr/>
        </p:nvSpPr>
        <p:spPr>
          <a:xfrm rot="0">
            <a:off x="16410743" y="96418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00B74F"/>
                </a:solidFill>
                <a:latin typeface="Yeseva One"/>
                <a:ea typeface="Yeseva One"/>
                <a:cs typeface="Yeseva One"/>
                <a:sym typeface="Yeseva One"/>
              </a:rPr>
              <a:t>Page 6</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pSp>
        <p:nvGrpSpPr>
          <p:cNvPr name="Group 2" id="2"/>
          <p:cNvGrpSpPr/>
          <p:nvPr/>
        </p:nvGrpSpPr>
        <p:grpSpPr>
          <a:xfrm rot="0">
            <a:off x="-145859" y="0"/>
            <a:ext cx="18372312" cy="7876643"/>
            <a:chOff x="0" y="0"/>
            <a:chExt cx="4838798" cy="2074507"/>
          </a:xfrm>
        </p:grpSpPr>
        <p:sp>
          <p:nvSpPr>
            <p:cNvPr name="Freeform 3" id="3"/>
            <p:cNvSpPr/>
            <p:nvPr/>
          </p:nvSpPr>
          <p:spPr>
            <a:xfrm flipH="false" flipV="false" rot="0">
              <a:off x="0" y="0"/>
              <a:ext cx="4838798" cy="2074507"/>
            </a:xfrm>
            <a:custGeom>
              <a:avLst/>
              <a:gdLst/>
              <a:ahLst/>
              <a:cxnLst/>
              <a:rect r="r" b="b" t="t" l="l"/>
              <a:pathLst>
                <a:path h="2074507" w="4838798">
                  <a:moveTo>
                    <a:pt x="0" y="0"/>
                  </a:moveTo>
                  <a:lnTo>
                    <a:pt x="4838798" y="0"/>
                  </a:lnTo>
                  <a:lnTo>
                    <a:pt x="4838798" y="2074507"/>
                  </a:lnTo>
                  <a:lnTo>
                    <a:pt x="0" y="2074507"/>
                  </a:lnTo>
                  <a:close/>
                </a:path>
              </a:pathLst>
            </a:custGeom>
            <a:solidFill>
              <a:srgbClr val="E6FFE2"/>
            </a:solidFill>
          </p:spPr>
        </p:sp>
        <p:sp>
          <p:nvSpPr>
            <p:cNvPr name="TextBox 4" id="4"/>
            <p:cNvSpPr txBox="true"/>
            <p:nvPr/>
          </p:nvSpPr>
          <p:spPr>
            <a:xfrm>
              <a:off x="0" y="28575"/>
              <a:ext cx="4838798" cy="2045932"/>
            </a:xfrm>
            <a:prstGeom prst="rect">
              <a:avLst/>
            </a:prstGeom>
          </p:spPr>
          <p:txBody>
            <a:bodyPr anchor="ctr" rtlCol="false" tIns="50800" lIns="50800" bIns="50800" rIns="50800"/>
            <a:lstStyle/>
            <a:p>
              <a:pPr algn="ctr">
                <a:lnSpc>
                  <a:spcPts val="1704"/>
                </a:lnSpc>
              </a:pPr>
            </a:p>
          </p:txBody>
        </p:sp>
      </p:grpSp>
      <p:sp>
        <p:nvSpPr>
          <p:cNvPr name="Freeform 5" id="5"/>
          <p:cNvSpPr/>
          <p:nvPr/>
        </p:nvSpPr>
        <p:spPr>
          <a:xfrm flipH="false" flipV="false" rot="0">
            <a:off x="-234544" y="-185757"/>
            <a:ext cx="3972542" cy="2234555"/>
          </a:xfrm>
          <a:custGeom>
            <a:avLst/>
            <a:gdLst/>
            <a:ahLst/>
            <a:cxnLst/>
            <a:rect r="r" b="b" t="t" l="l"/>
            <a:pathLst>
              <a:path h="2234555" w="3972542">
                <a:moveTo>
                  <a:pt x="0" y="0"/>
                </a:moveTo>
                <a:lnTo>
                  <a:pt x="3972543" y="0"/>
                </a:lnTo>
                <a:lnTo>
                  <a:pt x="3972543" y="2234556"/>
                </a:lnTo>
                <a:lnTo>
                  <a:pt x="0" y="2234556"/>
                </a:lnTo>
                <a:lnTo>
                  <a:pt x="0" y="0"/>
                </a:lnTo>
                <a:close/>
              </a:path>
            </a:pathLst>
          </a:custGeom>
          <a:blipFill>
            <a:blip r:embed="rId2"/>
            <a:stretch>
              <a:fillRect l="0" t="0" r="0" b="0"/>
            </a:stretch>
          </a:blipFill>
        </p:spPr>
      </p:sp>
      <p:grpSp>
        <p:nvGrpSpPr>
          <p:cNvPr name="Group 6" id="6"/>
          <p:cNvGrpSpPr/>
          <p:nvPr/>
        </p:nvGrpSpPr>
        <p:grpSpPr>
          <a:xfrm rot="0">
            <a:off x="4193172" y="7696239"/>
            <a:ext cx="393631" cy="393631"/>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8" id="8"/>
            <p:cNvSpPr txBox="true"/>
            <p:nvPr/>
          </p:nvSpPr>
          <p:spPr>
            <a:xfrm>
              <a:off x="76200" y="104775"/>
              <a:ext cx="660400" cy="631825"/>
            </a:xfrm>
            <a:prstGeom prst="rect">
              <a:avLst/>
            </a:prstGeom>
          </p:spPr>
          <p:txBody>
            <a:bodyPr anchor="ctr" rtlCol="false" tIns="50800" lIns="50800" bIns="50800" rIns="50800"/>
            <a:lstStyle/>
            <a:p>
              <a:pPr algn="ctr">
                <a:lnSpc>
                  <a:spcPts val="1704"/>
                </a:lnSpc>
              </a:pPr>
            </a:p>
          </p:txBody>
        </p:sp>
      </p:grpSp>
      <p:sp>
        <p:nvSpPr>
          <p:cNvPr name="TextBox 9" id="9"/>
          <p:cNvSpPr txBox="true"/>
          <p:nvPr/>
        </p:nvSpPr>
        <p:spPr>
          <a:xfrm rot="0">
            <a:off x="3215659" y="8327455"/>
            <a:ext cx="2348657" cy="267440"/>
          </a:xfrm>
          <a:prstGeom prst="rect">
            <a:avLst/>
          </a:prstGeom>
        </p:spPr>
        <p:txBody>
          <a:bodyPr anchor="t" rtlCol="false" tIns="0" lIns="0" bIns="0" rIns="0">
            <a:spAutoFit/>
          </a:bodyPr>
          <a:lstStyle/>
          <a:p>
            <a:pPr algn="ctr">
              <a:lnSpc>
                <a:spcPts val="1904"/>
              </a:lnSpc>
              <a:spcBef>
                <a:spcPct val="0"/>
              </a:spcBef>
            </a:pPr>
            <a:r>
              <a:rPr lang="en-US" sz="1904">
                <a:solidFill>
                  <a:srgbClr val="FFFFFF"/>
                </a:solidFill>
                <a:latin typeface="Yeseva One"/>
                <a:ea typeface="Yeseva One"/>
                <a:cs typeface="Yeseva One"/>
                <a:sym typeface="Yeseva One"/>
              </a:rPr>
              <a:t>Soft Skills Training</a:t>
            </a:r>
          </a:p>
        </p:txBody>
      </p:sp>
      <p:sp>
        <p:nvSpPr>
          <p:cNvPr name="TextBox 10" id="10"/>
          <p:cNvSpPr txBox="true"/>
          <p:nvPr/>
        </p:nvSpPr>
        <p:spPr>
          <a:xfrm rot="0">
            <a:off x="6555513" y="8328501"/>
            <a:ext cx="2272457" cy="267440"/>
          </a:xfrm>
          <a:prstGeom prst="rect">
            <a:avLst/>
          </a:prstGeom>
        </p:spPr>
        <p:txBody>
          <a:bodyPr anchor="t" rtlCol="false" tIns="0" lIns="0" bIns="0" rIns="0">
            <a:spAutoFit/>
          </a:bodyPr>
          <a:lstStyle/>
          <a:p>
            <a:pPr algn="ctr" marL="0" indent="0" lvl="0">
              <a:lnSpc>
                <a:spcPts val="1904"/>
              </a:lnSpc>
              <a:spcBef>
                <a:spcPct val="0"/>
              </a:spcBef>
            </a:pPr>
            <a:r>
              <a:rPr lang="en-US" sz="1904">
                <a:solidFill>
                  <a:srgbClr val="FFFFFF"/>
                </a:solidFill>
                <a:latin typeface="Yeseva One"/>
                <a:ea typeface="Yeseva One"/>
                <a:cs typeface="Yeseva One"/>
                <a:sym typeface="Yeseva One"/>
              </a:rPr>
              <a:t>Tech</a:t>
            </a:r>
            <a:r>
              <a:rPr lang="en-US" sz="1904" strike="noStrike" u="none">
                <a:solidFill>
                  <a:srgbClr val="FFFFFF"/>
                </a:solidFill>
                <a:latin typeface="Yeseva One"/>
                <a:ea typeface="Yeseva One"/>
                <a:cs typeface="Yeseva One"/>
                <a:sym typeface="Yeseva One"/>
              </a:rPr>
              <a:t>nical Training</a:t>
            </a:r>
          </a:p>
        </p:txBody>
      </p:sp>
      <p:sp>
        <p:nvSpPr>
          <p:cNvPr name="TextBox 11" id="11"/>
          <p:cNvSpPr txBox="true"/>
          <p:nvPr/>
        </p:nvSpPr>
        <p:spPr>
          <a:xfrm rot="0">
            <a:off x="10059820" y="8327455"/>
            <a:ext cx="2343222" cy="267440"/>
          </a:xfrm>
          <a:prstGeom prst="rect">
            <a:avLst/>
          </a:prstGeom>
        </p:spPr>
        <p:txBody>
          <a:bodyPr anchor="t" rtlCol="false" tIns="0" lIns="0" bIns="0" rIns="0">
            <a:spAutoFit/>
          </a:bodyPr>
          <a:lstStyle/>
          <a:p>
            <a:pPr algn="ctr" marL="0" indent="0" lvl="0">
              <a:lnSpc>
                <a:spcPts val="1904"/>
              </a:lnSpc>
              <a:spcBef>
                <a:spcPct val="0"/>
              </a:spcBef>
            </a:pPr>
            <a:r>
              <a:rPr lang="en-US" sz="1904">
                <a:solidFill>
                  <a:srgbClr val="FFFFFF"/>
                </a:solidFill>
                <a:latin typeface="Yeseva One"/>
                <a:ea typeface="Yeseva One"/>
                <a:cs typeface="Yeseva One"/>
                <a:sym typeface="Yeseva One"/>
              </a:rPr>
              <a:t>Internship</a:t>
            </a:r>
          </a:p>
        </p:txBody>
      </p:sp>
      <p:graphicFrame>
        <p:nvGraphicFramePr>
          <p:cNvPr name="Table 12" id="12"/>
          <p:cNvGraphicFramePr>
            <a:graphicFrameLocks noGrp="true"/>
          </p:cNvGraphicFramePr>
          <p:nvPr/>
        </p:nvGraphicFramePr>
        <p:xfrm>
          <a:off x="7124454" y="8562023"/>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r>
                        <a:rPr lang="en-US" sz="2499">
                          <a:solidFill>
                            <a:srgbClr val="FFFFFF"/>
                          </a:solidFill>
                          <a:latin typeface="Yeseva One"/>
                          <a:ea typeface="Yeseva One"/>
                          <a:cs typeface="Yeseva One"/>
                          <a:sym typeface="Yeseva One"/>
                        </a:rPr>
                        <a:t>86</a:t>
                      </a: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pSp>
        <p:nvGrpSpPr>
          <p:cNvPr name="Group 13" id="13"/>
          <p:cNvGrpSpPr/>
          <p:nvPr/>
        </p:nvGrpSpPr>
        <p:grpSpPr>
          <a:xfrm rot="0">
            <a:off x="7494926" y="7696239"/>
            <a:ext cx="393631" cy="393631"/>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5" id="15"/>
            <p:cNvSpPr txBox="true"/>
            <p:nvPr/>
          </p:nvSpPr>
          <p:spPr>
            <a:xfrm>
              <a:off x="76200" y="104775"/>
              <a:ext cx="660400" cy="631825"/>
            </a:xfrm>
            <a:prstGeom prst="rect">
              <a:avLst/>
            </a:prstGeom>
          </p:spPr>
          <p:txBody>
            <a:bodyPr anchor="ctr" rtlCol="false" tIns="50800" lIns="50800" bIns="50800" rIns="50800"/>
            <a:lstStyle/>
            <a:p>
              <a:pPr algn="ctr">
                <a:lnSpc>
                  <a:spcPts val="1704"/>
                </a:lnSpc>
              </a:pPr>
            </a:p>
          </p:txBody>
        </p:sp>
      </p:grpSp>
      <p:grpSp>
        <p:nvGrpSpPr>
          <p:cNvPr name="Group 16" id="16"/>
          <p:cNvGrpSpPr/>
          <p:nvPr/>
        </p:nvGrpSpPr>
        <p:grpSpPr>
          <a:xfrm rot="0">
            <a:off x="11034615" y="7696239"/>
            <a:ext cx="393631" cy="393631"/>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18" id="18"/>
            <p:cNvSpPr txBox="true"/>
            <p:nvPr/>
          </p:nvSpPr>
          <p:spPr>
            <a:xfrm>
              <a:off x="76200" y="104775"/>
              <a:ext cx="660400" cy="631825"/>
            </a:xfrm>
            <a:prstGeom prst="rect">
              <a:avLst/>
            </a:prstGeom>
          </p:spPr>
          <p:txBody>
            <a:bodyPr anchor="ctr" rtlCol="false" tIns="50800" lIns="50800" bIns="50800" rIns="50800"/>
            <a:lstStyle/>
            <a:p>
              <a:pPr algn="ctr">
                <a:lnSpc>
                  <a:spcPts val="1704"/>
                </a:lnSpc>
              </a:pPr>
            </a:p>
          </p:txBody>
        </p:sp>
      </p:grpSp>
      <p:graphicFrame>
        <p:nvGraphicFramePr>
          <p:cNvPr name="Table 19" id="19"/>
          <p:cNvGraphicFramePr>
            <a:graphicFrameLocks noGrp="true"/>
          </p:cNvGraphicFramePr>
          <p:nvPr/>
        </p:nvGraphicFramePr>
        <p:xfrm>
          <a:off x="3822699" y="8562023"/>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r>
                        <a:rPr lang="en-US" sz="2499">
                          <a:solidFill>
                            <a:srgbClr val="FFFFFF"/>
                          </a:solidFill>
                          <a:latin typeface="Yeseva One"/>
                          <a:ea typeface="Yeseva One"/>
                          <a:cs typeface="Yeseva One"/>
                          <a:sym typeface="Yeseva One"/>
                        </a:rPr>
                        <a:t>97</a:t>
                      </a: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20" id="20"/>
          <p:cNvGraphicFramePr>
            <a:graphicFrameLocks noGrp="true"/>
          </p:cNvGraphicFramePr>
          <p:nvPr/>
        </p:nvGraphicFramePr>
        <p:xfrm>
          <a:off x="10664143" y="8582025"/>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r>
                        <a:rPr lang="en-US" sz="2499">
                          <a:solidFill>
                            <a:srgbClr val="FFFFFF"/>
                          </a:solidFill>
                          <a:latin typeface="Yeseva One"/>
                          <a:ea typeface="Yeseva One"/>
                          <a:cs typeface="Yeseva One"/>
                          <a:sym typeface="Yeseva One"/>
                        </a:rPr>
                        <a:t>86</a:t>
                      </a: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sp>
        <p:nvSpPr>
          <p:cNvPr name="AutoShape 21" id="21"/>
          <p:cNvSpPr/>
          <p:nvPr/>
        </p:nvSpPr>
        <p:spPr>
          <a:xfrm>
            <a:off x="1483841" y="7876643"/>
            <a:ext cx="15027868" cy="0"/>
          </a:xfrm>
          <a:prstGeom prst="line">
            <a:avLst/>
          </a:prstGeom>
          <a:ln cap="flat" w="95250">
            <a:solidFill>
              <a:srgbClr val="FFFFFF"/>
            </a:solidFill>
            <a:prstDash val="solid"/>
            <a:headEnd type="none" len="sm" w="sm"/>
            <a:tailEnd type="none" len="sm" w="sm"/>
          </a:ln>
        </p:spPr>
      </p:sp>
      <p:sp>
        <p:nvSpPr>
          <p:cNvPr name="TextBox 22" id="22"/>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7</a:t>
            </a:r>
          </a:p>
        </p:txBody>
      </p:sp>
      <p:sp>
        <p:nvSpPr>
          <p:cNvPr name="TextBox 23" id="23"/>
          <p:cNvSpPr txBox="true"/>
          <p:nvPr/>
        </p:nvSpPr>
        <p:spPr>
          <a:xfrm rot="0">
            <a:off x="507500" y="1743104"/>
            <a:ext cx="17527788" cy="774700"/>
          </a:xfrm>
          <a:prstGeom prst="rect">
            <a:avLst/>
          </a:prstGeom>
        </p:spPr>
        <p:txBody>
          <a:bodyPr anchor="t" rtlCol="false" tIns="0" lIns="0" bIns="0" rIns="0">
            <a:spAutoFit/>
          </a:bodyPr>
          <a:lstStyle/>
          <a:p>
            <a:pPr algn="l" marL="0" indent="0" lvl="0">
              <a:lnSpc>
                <a:spcPts val="6050"/>
              </a:lnSpc>
              <a:spcBef>
                <a:spcPct val="0"/>
              </a:spcBef>
            </a:pPr>
            <a:r>
              <a:rPr lang="en-US" sz="5000" spc="-140">
                <a:solidFill>
                  <a:srgbClr val="00B74F"/>
                </a:solidFill>
                <a:latin typeface="Yeseva One"/>
                <a:ea typeface="Yeseva One"/>
                <a:cs typeface="Yeseva One"/>
                <a:sym typeface="Yeseva One"/>
              </a:rPr>
              <a:t>Pathways</a:t>
            </a:r>
            <a:r>
              <a:rPr lang="en-US" sz="5000" spc="-140">
                <a:solidFill>
                  <a:srgbClr val="00B74F"/>
                </a:solidFill>
                <a:latin typeface="Yeseva One"/>
                <a:ea typeface="Yeseva One"/>
                <a:cs typeface="Yeseva One"/>
                <a:sym typeface="Yeseva One"/>
              </a:rPr>
              <a:t> Youth Employment </a:t>
            </a:r>
            <a:r>
              <a:rPr lang="en-US" sz="5000" spc="-140" strike="noStrike" u="none">
                <a:solidFill>
                  <a:srgbClr val="00B74F"/>
                </a:solidFill>
                <a:latin typeface="Yeseva One"/>
                <a:ea typeface="Yeseva One"/>
                <a:cs typeface="Yeseva One"/>
                <a:sym typeface="Yeseva One"/>
              </a:rPr>
              <a:t>Project (PYE Project) </a:t>
            </a:r>
          </a:p>
        </p:txBody>
      </p:sp>
      <p:grpSp>
        <p:nvGrpSpPr>
          <p:cNvPr name="Group 24" id="24"/>
          <p:cNvGrpSpPr/>
          <p:nvPr/>
        </p:nvGrpSpPr>
        <p:grpSpPr>
          <a:xfrm rot="0">
            <a:off x="-108465" y="-3070597"/>
            <a:ext cx="18297525" cy="15048406"/>
            <a:chOff x="0" y="0"/>
            <a:chExt cx="2070212" cy="1702601"/>
          </a:xfrm>
        </p:grpSpPr>
        <p:sp>
          <p:nvSpPr>
            <p:cNvPr name="Freeform 25" id="25"/>
            <p:cNvSpPr/>
            <p:nvPr/>
          </p:nvSpPr>
          <p:spPr>
            <a:xfrm flipH="false" flipV="false" rot="0">
              <a:off x="0" y="0"/>
              <a:ext cx="2070212" cy="1702601"/>
            </a:xfrm>
            <a:custGeom>
              <a:avLst/>
              <a:gdLst/>
              <a:ahLst/>
              <a:cxnLst/>
              <a:rect r="r" b="b" t="t" l="l"/>
              <a:pathLst>
                <a:path h="1702601" w="2070212">
                  <a:moveTo>
                    <a:pt x="0" y="0"/>
                  </a:moveTo>
                  <a:lnTo>
                    <a:pt x="2070212" y="0"/>
                  </a:lnTo>
                  <a:lnTo>
                    <a:pt x="2070212" y="1702601"/>
                  </a:lnTo>
                  <a:lnTo>
                    <a:pt x="0" y="1702601"/>
                  </a:lnTo>
                  <a:close/>
                </a:path>
              </a:pathLst>
            </a:custGeom>
            <a:blipFill>
              <a:blip r:embed="rId3">
                <a:alphaModFix amt="6000"/>
              </a:blip>
              <a:stretch>
                <a:fillRect l="-11682" t="0" r="-11682" b="0"/>
              </a:stretch>
            </a:blipFill>
            <a:ln cap="sq">
              <a:noFill/>
              <a:prstDash val="solid"/>
              <a:miter/>
            </a:ln>
          </p:spPr>
        </p:sp>
      </p:grpSp>
      <p:sp>
        <p:nvSpPr>
          <p:cNvPr name="TextBox 26" id="26"/>
          <p:cNvSpPr txBox="true"/>
          <p:nvPr/>
        </p:nvSpPr>
        <p:spPr>
          <a:xfrm rot="0">
            <a:off x="507500" y="2609854"/>
            <a:ext cx="17182662" cy="5283200"/>
          </a:xfrm>
          <a:prstGeom prst="rect">
            <a:avLst/>
          </a:prstGeom>
        </p:spPr>
        <p:txBody>
          <a:bodyPr anchor="t" rtlCol="false" tIns="0" lIns="0" bIns="0" rIns="0">
            <a:spAutoFit/>
          </a:bodyPr>
          <a:lstStyle/>
          <a:p>
            <a:pPr algn="l">
              <a:lnSpc>
                <a:spcPts val="2799"/>
              </a:lnSpc>
            </a:pPr>
            <a:r>
              <a:rPr lang="en-US" sz="1999">
                <a:solidFill>
                  <a:srgbClr val="000000"/>
                </a:solidFill>
                <a:latin typeface="Yeseva One"/>
                <a:ea typeface="Yeseva One"/>
                <a:cs typeface="Yeseva One"/>
                <a:sym typeface="Yeseva One"/>
              </a:rPr>
              <a:t>Pathways to Yout</a:t>
            </a:r>
            <a:r>
              <a:rPr lang="en-US" sz="1999">
                <a:solidFill>
                  <a:srgbClr val="000000"/>
                </a:solidFill>
                <a:latin typeface="Yeseva One"/>
                <a:ea typeface="Yeseva One"/>
                <a:cs typeface="Yeseva One"/>
                <a:sym typeface="Yeseva One"/>
              </a:rPr>
              <a:t>h Employment (PYE) is a project that is implemented jointly between LOYAC and Tawfiq &amp; Nimat Fakhouri Initiative project which aims to create a productive generation of workforce-ready and employable youth who are excited about joining the workplace, specifically within the private sector.  </a:t>
            </a:r>
          </a:p>
          <a:p>
            <a:pPr algn="l">
              <a:lnSpc>
                <a:spcPts val="2799"/>
              </a:lnSpc>
            </a:pPr>
          </a:p>
          <a:p>
            <a:pPr algn="l">
              <a:lnSpc>
                <a:spcPts val="2799"/>
              </a:lnSpc>
            </a:pPr>
            <a:r>
              <a:rPr lang="en-US" sz="1999">
                <a:solidFill>
                  <a:srgbClr val="000000"/>
                </a:solidFill>
                <a:latin typeface="Yeseva One"/>
                <a:ea typeface="Yeseva One"/>
                <a:cs typeface="Yeseva One"/>
                <a:sym typeface="Yeseva One"/>
              </a:rPr>
              <a:t>PYE aims at providing an opportunity for fresh graduates to intern in companies in the Information and Communications Technology sector, provide them with technical and life skills training and compete at a chance of retaining jobs within those companies. The internship phase at companies is for 3 months where companies can see the performance of project participants and choose suitable candidates to fill the vacancies within the company.   </a:t>
            </a:r>
          </a:p>
          <a:p>
            <a:pPr algn="l">
              <a:lnSpc>
                <a:spcPts val="2799"/>
              </a:lnSpc>
            </a:pPr>
            <a:r>
              <a:rPr lang="en-US" sz="1999">
                <a:solidFill>
                  <a:srgbClr val="000000"/>
                </a:solidFill>
                <a:latin typeface="Yeseva One"/>
                <a:ea typeface="Yeseva One"/>
                <a:cs typeface="Yeseva One"/>
                <a:sym typeface="Yeseva One"/>
              </a:rPr>
              <a:t>The stages of PYE project are: </a:t>
            </a:r>
          </a:p>
          <a:p>
            <a:pPr algn="l">
              <a:lnSpc>
                <a:spcPts val="2799"/>
              </a:lnSpc>
            </a:pPr>
          </a:p>
          <a:p>
            <a:pPr algn="l">
              <a:lnSpc>
                <a:spcPts val="2799"/>
              </a:lnSpc>
            </a:pPr>
            <a:r>
              <a:rPr lang="en-US" sz="1999">
                <a:solidFill>
                  <a:srgbClr val="000000"/>
                </a:solidFill>
                <a:latin typeface="Yeseva One"/>
                <a:ea typeface="Yeseva One"/>
                <a:cs typeface="Yeseva One"/>
                <a:sym typeface="Yeseva One"/>
              </a:rPr>
              <a:t>1.Soft Skills training.</a:t>
            </a:r>
          </a:p>
          <a:p>
            <a:pPr algn="l">
              <a:lnSpc>
                <a:spcPts val="2799"/>
              </a:lnSpc>
            </a:pPr>
            <a:r>
              <a:rPr lang="en-US" sz="1999">
                <a:solidFill>
                  <a:srgbClr val="000000"/>
                </a:solidFill>
                <a:latin typeface="Yeseva One"/>
                <a:ea typeface="Yeseva One"/>
                <a:cs typeface="Yeseva One"/>
                <a:sym typeface="Yeseva One"/>
              </a:rPr>
              <a:t>2.Technical Training.</a:t>
            </a:r>
          </a:p>
          <a:p>
            <a:pPr algn="l">
              <a:lnSpc>
                <a:spcPts val="2799"/>
              </a:lnSpc>
            </a:pPr>
            <a:r>
              <a:rPr lang="en-US" sz="1999">
                <a:solidFill>
                  <a:srgbClr val="000000"/>
                </a:solidFill>
                <a:latin typeface="Yeseva One"/>
                <a:ea typeface="Yeseva One"/>
                <a:cs typeface="Yeseva One"/>
                <a:sym typeface="Yeseva One"/>
              </a:rPr>
              <a:t>3.Internship.</a:t>
            </a:r>
          </a:p>
          <a:p>
            <a:pPr algn="l">
              <a:lnSpc>
                <a:spcPts val="2799"/>
              </a:lnSpc>
            </a:pPr>
            <a:r>
              <a:rPr lang="en-US" sz="1999">
                <a:solidFill>
                  <a:srgbClr val="000000"/>
                </a:solidFill>
                <a:latin typeface="Yeseva One"/>
                <a:ea typeface="Yeseva One"/>
                <a:cs typeface="Yeseva One"/>
                <a:sym typeface="Yeseva One"/>
              </a:rPr>
              <a:t>4.Employment.</a:t>
            </a:r>
          </a:p>
          <a:p>
            <a:pPr algn="l">
              <a:lnSpc>
                <a:spcPts val="2799"/>
              </a:lnSpc>
              <a:spcBef>
                <a:spcPct val="0"/>
              </a:spcBef>
            </a:pPr>
          </a:p>
        </p:txBody>
      </p:sp>
      <p:grpSp>
        <p:nvGrpSpPr>
          <p:cNvPr name="Group 27" id="27"/>
          <p:cNvGrpSpPr/>
          <p:nvPr/>
        </p:nvGrpSpPr>
        <p:grpSpPr>
          <a:xfrm rot="0">
            <a:off x="14958987" y="7696239"/>
            <a:ext cx="393631" cy="393631"/>
            <a:chOff x="0" y="0"/>
            <a:chExt cx="812800" cy="812800"/>
          </a:xfrm>
        </p:grpSpPr>
        <p:sp>
          <p:nvSpPr>
            <p:cNvPr name="Freeform 28" id="2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29" id="29"/>
            <p:cNvSpPr txBox="true"/>
            <p:nvPr/>
          </p:nvSpPr>
          <p:spPr>
            <a:xfrm>
              <a:off x="76200" y="104775"/>
              <a:ext cx="660400" cy="631825"/>
            </a:xfrm>
            <a:prstGeom prst="rect">
              <a:avLst/>
            </a:prstGeom>
          </p:spPr>
          <p:txBody>
            <a:bodyPr anchor="ctr" rtlCol="false" tIns="50800" lIns="50800" bIns="50800" rIns="50800"/>
            <a:lstStyle/>
            <a:p>
              <a:pPr algn="ctr">
                <a:lnSpc>
                  <a:spcPts val="1704"/>
                </a:lnSpc>
              </a:pPr>
            </a:p>
          </p:txBody>
        </p:sp>
      </p:grpSp>
      <p:sp>
        <p:nvSpPr>
          <p:cNvPr name="TextBox 30" id="30"/>
          <p:cNvSpPr txBox="true"/>
          <p:nvPr/>
        </p:nvSpPr>
        <p:spPr>
          <a:xfrm rot="0">
            <a:off x="13984192" y="8347997"/>
            <a:ext cx="2343222" cy="267440"/>
          </a:xfrm>
          <a:prstGeom prst="rect">
            <a:avLst/>
          </a:prstGeom>
        </p:spPr>
        <p:txBody>
          <a:bodyPr anchor="t" rtlCol="false" tIns="0" lIns="0" bIns="0" rIns="0">
            <a:spAutoFit/>
          </a:bodyPr>
          <a:lstStyle/>
          <a:p>
            <a:pPr algn="ctr" marL="0" indent="0" lvl="0">
              <a:lnSpc>
                <a:spcPts val="1904"/>
              </a:lnSpc>
              <a:spcBef>
                <a:spcPct val="0"/>
              </a:spcBef>
            </a:pPr>
            <a:r>
              <a:rPr lang="en-US" sz="1904">
                <a:solidFill>
                  <a:srgbClr val="FFFFFF"/>
                </a:solidFill>
                <a:latin typeface="Yeseva One"/>
                <a:ea typeface="Yeseva One"/>
                <a:cs typeface="Yeseva One"/>
                <a:sym typeface="Yeseva One"/>
              </a:rPr>
              <a:t>Employment</a:t>
            </a:r>
          </a:p>
        </p:txBody>
      </p:sp>
      <p:graphicFrame>
        <p:nvGraphicFramePr>
          <p:cNvPr name="Table 31" id="31"/>
          <p:cNvGraphicFramePr>
            <a:graphicFrameLocks noGrp="true"/>
          </p:cNvGraphicFramePr>
          <p:nvPr/>
        </p:nvGraphicFramePr>
        <p:xfrm>
          <a:off x="14588515" y="8620125"/>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r>
                        <a:rPr lang="en-US" sz="2499">
                          <a:solidFill>
                            <a:srgbClr val="FFFFFF"/>
                          </a:solidFill>
                          <a:latin typeface="Yeseva One"/>
                          <a:ea typeface="Yeseva One"/>
                          <a:cs typeface="Yeseva One"/>
                          <a:sym typeface="Yeseva One"/>
                        </a:rPr>
                        <a:t>69</a:t>
                      </a: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B74F"/>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10367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aphicFrame>
        <p:nvGraphicFramePr>
          <p:cNvPr name="Table 3" id="3"/>
          <p:cNvGraphicFramePr>
            <a:graphicFrameLocks noGrp="true"/>
          </p:cNvGraphicFramePr>
          <p:nvPr/>
        </p:nvGraphicFramePr>
        <p:xfrm>
          <a:off x="14181147" y="8661018"/>
          <a:ext cx="1134576" cy="695325"/>
        </p:xfrm>
        <a:graphic>
          <a:graphicData uri="http://schemas.openxmlformats.org/drawingml/2006/table">
            <a:tbl>
              <a:tblPr/>
              <a:tblGrid>
                <a:gridCol w="119417"/>
              </a:tblGrid>
              <a:tr h="695325">
                <a:tc>
                  <a:txBody>
                    <a:bodyPr anchor="t" rtlCol="false"/>
                    <a:lstStyle/>
                    <a:p>
                      <a:pPr algn="ctr" marL="0" indent="0" lvl="0">
                        <a:lnSpc>
                          <a:spcPts val="3499"/>
                        </a:lnSpc>
                        <a:spcBef>
                          <a:spcPct val="0"/>
                        </a:spcBef>
                        <a:defRPr/>
                      </a:pPr>
                      <a:endParaRPr lang="en-US" sz="1100"/>
                    </a:p>
                  </a:txBody>
                  <a:tcPr marL="97328" marR="97328" marT="97328" marB="97328" anchor="ctr">
                    <a:lnL cmpd="sng" algn="ctr" cap="flat" w="0">
                      <a:solidFill>
                        <a:srgbClr val="C3ED5B"/>
                      </a:solidFill>
                      <a:prstDash val="solid"/>
                      <a:round/>
                      <a:headEnd type="none" w="med" len="med"/>
                      <a:tailEnd type="none" w="med" len="med"/>
                    </a:lnL>
                    <a:lnR cmpd="sng" algn="ctr" cap="flat" w="0">
                      <a:solidFill>
                        <a:srgbClr val="C3ED5B"/>
                      </a:solidFill>
                      <a:prstDash val="solid"/>
                      <a:round/>
                      <a:headEnd type="none" w="med" len="med"/>
                      <a:tailEnd type="none" w="med" len="med"/>
                    </a:lnR>
                    <a:lnT cmpd="sng" algn="ctr" cap="flat" w="0">
                      <a:solidFill>
                        <a:srgbClr val="C3ED5B"/>
                      </a:solidFill>
                      <a:prstDash val="solid"/>
                      <a:round/>
                      <a:headEnd type="none" w="med" len="med"/>
                      <a:tailEnd type="none" w="med" len="med"/>
                    </a:lnT>
                    <a:lnB cmpd="sng" algn="ctr" cap="flat" w="0">
                      <a:solidFill>
                        <a:srgbClr val="C3ED5B"/>
                      </a:solidFill>
                      <a:prstDash val="solid"/>
                      <a:round/>
                      <a:headEnd type="none" w="med" len="med"/>
                      <a:tailEnd type="none" w="med" len="med"/>
                    </a:lnB>
                  </a:tcPr>
                </a:tc>
              </a:tr>
            </a:tbl>
          </a:graphicData>
        </a:graphic>
      </p:graphicFrame>
      <p:grpSp>
        <p:nvGrpSpPr>
          <p:cNvPr name="Group 4" id="4"/>
          <p:cNvGrpSpPr/>
          <p:nvPr/>
        </p:nvGrpSpPr>
        <p:grpSpPr>
          <a:xfrm rot="0">
            <a:off x="3296413" y="-33337"/>
            <a:ext cx="14991587" cy="10353675"/>
            <a:chOff x="0" y="0"/>
            <a:chExt cx="3948402" cy="2726894"/>
          </a:xfrm>
        </p:grpSpPr>
        <p:sp>
          <p:nvSpPr>
            <p:cNvPr name="Freeform 5" id="5"/>
            <p:cNvSpPr/>
            <p:nvPr/>
          </p:nvSpPr>
          <p:spPr>
            <a:xfrm flipH="false" flipV="false" rot="0">
              <a:off x="0" y="0"/>
              <a:ext cx="3948402" cy="2726894"/>
            </a:xfrm>
            <a:custGeom>
              <a:avLst/>
              <a:gdLst/>
              <a:ahLst/>
              <a:cxnLst/>
              <a:rect r="r" b="b" t="t" l="l"/>
              <a:pathLst>
                <a:path h="2726894" w="3948402">
                  <a:moveTo>
                    <a:pt x="0" y="0"/>
                  </a:moveTo>
                  <a:lnTo>
                    <a:pt x="3948402" y="0"/>
                  </a:lnTo>
                  <a:lnTo>
                    <a:pt x="3948402" y="2726894"/>
                  </a:lnTo>
                  <a:lnTo>
                    <a:pt x="0" y="2726894"/>
                  </a:lnTo>
                  <a:close/>
                </a:path>
              </a:pathLst>
            </a:custGeom>
            <a:solidFill>
              <a:srgbClr val="E6FFE2"/>
            </a:solidFill>
          </p:spPr>
        </p:sp>
        <p:sp>
          <p:nvSpPr>
            <p:cNvPr name="TextBox 6" id="6"/>
            <p:cNvSpPr txBox="true"/>
            <p:nvPr/>
          </p:nvSpPr>
          <p:spPr>
            <a:xfrm>
              <a:off x="0" y="28575"/>
              <a:ext cx="3948402" cy="2698319"/>
            </a:xfrm>
            <a:prstGeom prst="rect">
              <a:avLst/>
            </a:prstGeom>
          </p:spPr>
          <p:txBody>
            <a:bodyPr anchor="ctr" rtlCol="false" tIns="50800" lIns="50800" bIns="50800" rIns="50800"/>
            <a:lstStyle/>
            <a:p>
              <a:pPr algn="ctr">
                <a:lnSpc>
                  <a:spcPts val="1704"/>
                </a:lnSpc>
              </a:pPr>
            </a:p>
          </p:txBody>
        </p:sp>
      </p:grpSp>
      <p:sp>
        <p:nvSpPr>
          <p:cNvPr name="TextBox 7" id="7"/>
          <p:cNvSpPr txBox="true"/>
          <p:nvPr/>
        </p:nvSpPr>
        <p:spPr>
          <a:xfrm rot="0">
            <a:off x="16258343" y="94894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FFFFFF"/>
                </a:solidFill>
                <a:latin typeface="Yeseva One"/>
                <a:ea typeface="Yeseva One"/>
                <a:cs typeface="Yeseva One"/>
                <a:sym typeface="Yeseva One"/>
              </a:rPr>
              <a:t>Page 5</a:t>
            </a:r>
          </a:p>
        </p:txBody>
      </p:sp>
      <p:grpSp>
        <p:nvGrpSpPr>
          <p:cNvPr name="Group 8" id="8"/>
          <p:cNvGrpSpPr/>
          <p:nvPr/>
        </p:nvGrpSpPr>
        <p:grpSpPr>
          <a:xfrm rot="0">
            <a:off x="17882" y="-1909679"/>
            <a:ext cx="22037730" cy="16794494"/>
            <a:chOff x="0" y="0"/>
            <a:chExt cx="2234153" cy="1702601"/>
          </a:xfrm>
        </p:grpSpPr>
        <p:sp>
          <p:nvSpPr>
            <p:cNvPr name="Freeform 9" id="9"/>
            <p:cNvSpPr/>
            <p:nvPr/>
          </p:nvSpPr>
          <p:spPr>
            <a:xfrm flipH="false" flipV="false" rot="0">
              <a:off x="0" y="0"/>
              <a:ext cx="2234153" cy="1702601"/>
            </a:xfrm>
            <a:custGeom>
              <a:avLst/>
              <a:gdLst/>
              <a:ahLst/>
              <a:cxnLst/>
              <a:rect r="r" b="b" t="t" l="l"/>
              <a:pathLst>
                <a:path h="1702601" w="2234153">
                  <a:moveTo>
                    <a:pt x="0" y="0"/>
                  </a:moveTo>
                  <a:lnTo>
                    <a:pt x="2234153" y="0"/>
                  </a:lnTo>
                  <a:lnTo>
                    <a:pt x="2234153" y="1702601"/>
                  </a:lnTo>
                  <a:lnTo>
                    <a:pt x="0" y="1702601"/>
                  </a:lnTo>
                  <a:close/>
                </a:path>
              </a:pathLst>
            </a:custGeom>
            <a:blipFill>
              <a:blip r:embed="rId2">
                <a:alphaModFix amt="6000"/>
              </a:blip>
              <a:stretch>
                <a:fillRect l="-7260" t="0" r="-7260" b="0"/>
              </a:stretch>
            </a:blipFill>
            <a:ln cap="sq">
              <a:noFill/>
              <a:prstDash val="solid"/>
              <a:miter/>
            </a:ln>
          </p:spPr>
        </p:sp>
      </p:grpSp>
      <p:grpSp>
        <p:nvGrpSpPr>
          <p:cNvPr name="Group 10" id="10"/>
          <p:cNvGrpSpPr>
            <a:grpSpLocks noChangeAspect="true"/>
          </p:cNvGrpSpPr>
          <p:nvPr/>
        </p:nvGrpSpPr>
        <p:grpSpPr>
          <a:xfrm rot="0">
            <a:off x="180501" y="1826496"/>
            <a:ext cx="4661072" cy="4661072"/>
            <a:chOff x="0" y="0"/>
            <a:chExt cx="8909050" cy="8909050"/>
          </a:xfrm>
        </p:grpSpPr>
        <p:sp>
          <p:nvSpPr>
            <p:cNvPr name="Freeform 11" id="11"/>
            <p:cNvSpPr/>
            <p:nvPr/>
          </p:nvSpPr>
          <p:spPr>
            <a:xfrm flipH="false" flipV="false" rot="0">
              <a:off x="-10398" y="9480"/>
              <a:ext cx="8929847" cy="8890089"/>
            </a:xfrm>
            <a:custGeom>
              <a:avLst/>
              <a:gdLst/>
              <a:ahLst/>
              <a:cxnLst/>
              <a:rect r="r" b="b" t="t" l="l"/>
              <a:pathLst>
                <a:path h="8890089" w="8929847">
                  <a:moveTo>
                    <a:pt x="4464923" y="45"/>
                  </a:moveTo>
                  <a:cubicBezTo>
                    <a:pt x="2872142" y="-7078"/>
                    <a:pt x="1397294" y="838573"/>
                    <a:pt x="598840" y="2216787"/>
                  </a:cubicBezTo>
                  <a:cubicBezTo>
                    <a:pt x="-199614" y="3595001"/>
                    <a:pt x="-199614" y="5295089"/>
                    <a:pt x="598840" y="6673304"/>
                  </a:cubicBezTo>
                  <a:cubicBezTo>
                    <a:pt x="1397294" y="8051517"/>
                    <a:pt x="2872142" y="8897168"/>
                    <a:pt x="4464923" y="8890045"/>
                  </a:cubicBezTo>
                  <a:cubicBezTo>
                    <a:pt x="6057704" y="8897168"/>
                    <a:pt x="7532552" y="8051517"/>
                    <a:pt x="8331006" y="6673304"/>
                  </a:cubicBezTo>
                  <a:cubicBezTo>
                    <a:pt x="9129460" y="5295089"/>
                    <a:pt x="9129460" y="3595001"/>
                    <a:pt x="8331006" y="2216787"/>
                  </a:cubicBezTo>
                  <a:cubicBezTo>
                    <a:pt x="7532552" y="838573"/>
                    <a:pt x="6057704" y="-7078"/>
                    <a:pt x="4464923" y="45"/>
                  </a:cubicBezTo>
                  <a:close/>
                </a:path>
              </a:pathLst>
            </a:custGeom>
            <a:solidFill>
              <a:srgbClr val="E6FFE2"/>
            </a:solidFill>
          </p:spPr>
        </p:sp>
        <p:sp>
          <p:nvSpPr>
            <p:cNvPr name="Freeform 12" id="12"/>
            <p:cNvSpPr/>
            <p:nvPr/>
          </p:nvSpPr>
          <p:spPr>
            <a:xfrm flipH="false" flipV="false" rot="0">
              <a:off x="251757" y="270468"/>
              <a:ext cx="8405537" cy="8368114"/>
            </a:xfrm>
            <a:custGeom>
              <a:avLst/>
              <a:gdLst/>
              <a:ahLst/>
              <a:cxnLst/>
              <a:rect r="r" b="b" t="t" l="l"/>
              <a:pathLst>
                <a:path h="8368114" w="8405537">
                  <a:moveTo>
                    <a:pt x="4202768" y="42"/>
                  </a:moveTo>
                  <a:cubicBezTo>
                    <a:pt x="2703506" y="-6663"/>
                    <a:pt x="1315253" y="789336"/>
                    <a:pt x="563679" y="2086629"/>
                  </a:cubicBezTo>
                  <a:cubicBezTo>
                    <a:pt x="-187894" y="3383923"/>
                    <a:pt x="-187894" y="4984191"/>
                    <a:pt x="563679" y="6281485"/>
                  </a:cubicBezTo>
                  <a:cubicBezTo>
                    <a:pt x="1315253" y="7578778"/>
                    <a:pt x="2703506" y="8374777"/>
                    <a:pt x="4202768" y="8368072"/>
                  </a:cubicBezTo>
                  <a:cubicBezTo>
                    <a:pt x="5702030" y="8374777"/>
                    <a:pt x="7090283" y="7578778"/>
                    <a:pt x="7841857" y="6281485"/>
                  </a:cubicBezTo>
                  <a:cubicBezTo>
                    <a:pt x="8593429" y="4984191"/>
                    <a:pt x="8593429" y="3383923"/>
                    <a:pt x="7841857" y="2086629"/>
                  </a:cubicBezTo>
                  <a:cubicBezTo>
                    <a:pt x="7090283" y="789336"/>
                    <a:pt x="5702030" y="-6663"/>
                    <a:pt x="4202768" y="42"/>
                  </a:cubicBezTo>
                  <a:close/>
                </a:path>
              </a:pathLst>
            </a:custGeom>
            <a:blipFill>
              <a:blip r:embed="rId3"/>
              <a:stretch>
                <a:fillRect l="-15762" t="-46195" r="-184082" b="-54595"/>
              </a:stretch>
            </a:blipFill>
          </p:spPr>
        </p:sp>
        <p:sp>
          <p:nvSpPr>
            <p:cNvPr name="Freeform 13" id="13"/>
            <p:cNvSpPr/>
            <p:nvPr/>
          </p:nvSpPr>
          <p:spPr>
            <a:xfrm flipH="false" flipV="false" rot="0">
              <a:off x="0" y="0"/>
              <a:ext cx="8909050" cy="8909050"/>
            </a:xfrm>
            <a:custGeom>
              <a:avLst/>
              <a:gdLst/>
              <a:ahLst/>
              <a:cxnLst/>
              <a:rect r="r" b="b" t="t" l="l"/>
              <a:pathLst>
                <a:path h="8909050" w="8909050">
                  <a:moveTo>
                    <a:pt x="4454525" y="8909050"/>
                  </a:moveTo>
                  <a:cubicBezTo>
                    <a:pt x="3264662" y="8909050"/>
                    <a:pt x="2146046" y="8445500"/>
                    <a:pt x="1304544" y="7603744"/>
                  </a:cubicBezTo>
                  <a:cubicBezTo>
                    <a:pt x="895477" y="7194550"/>
                    <a:pt x="574294" y="6718173"/>
                    <a:pt x="350012" y="6187694"/>
                  </a:cubicBezTo>
                  <a:cubicBezTo>
                    <a:pt x="117729" y="5638673"/>
                    <a:pt x="0" y="5055489"/>
                    <a:pt x="0" y="4454525"/>
                  </a:cubicBezTo>
                  <a:cubicBezTo>
                    <a:pt x="0" y="3854704"/>
                    <a:pt x="117475" y="3272282"/>
                    <a:pt x="349377" y="2723642"/>
                  </a:cubicBezTo>
                  <a:cubicBezTo>
                    <a:pt x="573405" y="2193163"/>
                    <a:pt x="894207" y="1716786"/>
                    <a:pt x="1302766" y="1307338"/>
                  </a:cubicBezTo>
                  <a:cubicBezTo>
                    <a:pt x="2144141" y="464312"/>
                    <a:pt x="3263519" y="0"/>
                    <a:pt x="4454525" y="0"/>
                  </a:cubicBezTo>
                  <a:cubicBezTo>
                    <a:pt x="5055362" y="0"/>
                    <a:pt x="5638419" y="117729"/>
                    <a:pt x="6187440" y="350012"/>
                  </a:cubicBezTo>
                  <a:cubicBezTo>
                    <a:pt x="6717792" y="574294"/>
                    <a:pt x="7194296" y="895477"/>
                    <a:pt x="7603490" y="1304544"/>
                  </a:cubicBezTo>
                  <a:cubicBezTo>
                    <a:pt x="8445373" y="2146046"/>
                    <a:pt x="8909050" y="3264789"/>
                    <a:pt x="8909050" y="4454652"/>
                  </a:cubicBezTo>
                  <a:cubicBezTo>
                    <a:pt x="8909050" y="5644769"/>
                    <a:pt x="8445246" y="6763766"/>
                    <a:pt x="7602982" y="7605268"/>
                  </a:cubicBezTo>
                  <a:cubicBezTo>
                    <a:pt x="7193789" y="8014208"/>
                    <a:pt x="6717285" y="8335138"/>
                    <a:pt x="6186932" y="8559419"/>
                  </a:cubicBezTo>
                  <a:cubicBezTo>
                    <a:pt x="5637911" y="8791321"/>
                    <a:pt x="5055108" y="8909050"/>
                    <a:pt x="4454525" y="8909050"/>
                  </a:cubicBezTo>
                  <a:close/>
                  <a:moveTo>
                    <a:pt x="4454525" y="19050"/>
                  </a:moveTo>
                  <a:cubicBezTo>
                    <a:pt x="3268599" y="19050"/>
                    <a:pt x="2154047" y="481330"/>
                    <a:pt x="1316228" y="1320800"/>
                  </a:cubicBezTo>
                  <a:cubicBezTo>
                    <a:pt x="909447" y="1728343"/>
                    <a:pt x="590042" y="2202815"/>
                    <a:pt x="366903" y="2731008"/>
                  </a:cubicBezTo>
                  <a:cubicBezTo>
                    <a:pt x="136017" y="3277362"/>
                    <a:pt x="19050" y="3857244"/>
                    <a:pt x="19050" y="4454525"/>
                  </a:cubicBezTo>
                  <a:cubicBezTo>
                    <a:pt x="19050" y="5052949"/>
                    <a:pt x="136271" y="5633593"/>
                    <a:pt x="367538" y="6180328"/>
                  </a:cubicBezTo>
                  <a:cubicBezTo>
                    <a:pt x="590931" y="6708522"/>
                    <a:pt x="910717" y="7182866"/>
                    <a:pt x="1318006" y="7590282"/>
                  </a:cubicBezTo>
                  <a:cubicBezTo>
                    <a:pt x="2155825" y="8428355"/>
                    <a:pt x="3269742" y="8890000"/>
                    <a:pt x="4454525" y="8890000"/>
                  </a:cubicBezTo>
                  <a:cubicBezTo>
                    <a:pt x="5052568" y="8890000"/>
                    <a:pt x="5632958" y="8772779"/>
                    <a:pt x="6179439" y="8541766"/>
                  </a:cubicBezTo>
                  <a:cubicBezTo>
                    <a:pt x="6707632" y="8318500"/>
                    <a:pt x="7181977" y="7998841"/>
                    <a:pt x="7589520" y="7591679"/>
                  </a:cubicBezTo>
                  <a:cubicBezTo>
                    <a:pt x="8428101" y="6753733"/>
                    <a:pt x="8890000" y="5639562"/>
                    <a:pt x="8890000" y="4454525"/>
                  </a:cubicBezTo>
                  <a:cubicBezTo>
                    <a:pt x="8890000" y="3269742"/>
                    <a:pt x="8428355" y="2155825"/>
                    <a:pt x="7590028" y="1317879"/>
                  </a:cubicBezTo>
                  <a:cubicBezTo>
                    <a:pt x="7182612" y="910590"/>
                    <a:pt x="6708140" y="590931"/>
                    <a:pt x="6180074" y="367538"/>
                  </a:cubicBezTo>
                  <a:cubicBezTo>
                    <a:pt x="5633339" y="136271"/>
                    <a:pt x="5052822" y="19050"/>
                    <a:pt x="4454525" y="19050"/>
                  </a:cubicBezTo>
                  <a:close/>
                  <a:moveTo>
                    <a:pt x="4454525" y="8648065"/>
                  </a:moveTo>
                  <a:cubicBezTo>
                    <a:pt x="3334385" y="8648065"/>
                    <a:pt x="2281301" y="8211693"/>
                    <a:pt x="1489075" y="7419213"/>
                  </a:cubicBezTo>
                  <a:cubicBezTo>
                    <a:pt x="697103" y="6626987"/>
                    <a:pt x="260985" y="5574157"/>
                    <a:pt x="260985" y="4454525"/>
                  </a:cubicBezTo>
                  <a:cubicBezTo>
                    <a:pt x="260985" y="3889756"/>
                    <a:pt x="371602" y="3341497"/>
                    <a:pt x="589788" y="2824988"/>
                  </a:cubicBezTo>
                  <a:cubicBezTo>
                    <a:pt x="800735" y="2325624"/>
                    <a:pt x="1102741" y="1877060"/>
                    <a:pt x="1487297" y="1491742"/>
                  </a:cubicBezTo>
                  <a:cubicBezTo>
                    <a:pt x="2279396" y="698119"/>
                    <a:pt x="3333242" y="260985"/>
                    <a:pt x="4454398" y="260985"/>
                  </a:cubicBezTo>
                  <a:cubicBezTo>
                    <a:pt x="5573776" y="260985"/>
                    <a:pt x="6626606" y="697103"/>
                    <a:pt x="7418832" y="1488948"/>
                  </a:cubicBezTo>
                  <a:cubicBezTo>
                    <a:pt x="8211438" y="2281174"/>
                    <a:pt x="8647937" y="3334385"/>
                    <a:pt x="8647937" y="4454398"/>
                  </a:cubicBezTo>
                  <a:cubicBezTo>
                    <a:pt x="8647937" y="5574792"/>
                    <a:pt x="8211311" y="6628130"/>
                    <a:pt x="7418450" y="7420356"/>
                  </a:cubicBezTo>
                  <a:cubicBezTo>
                    <a:pt x="6626225" y="8212074"/>
                    <a:pt x="5573522" y="8648065"/>
                    <a:pt x="4454525" y="8648065"/>
                  </a:cubicBezTo>
                  <a:close/>
                  <a:moveTo>
                    <a:pt x="4454525" y="280035"/>
                  </a:moveTo>
                  <a:cubicBezTo>
                    <a:pt x="3338449" y="280035"/>
                    <a:pt x="2289429" y="715137"/>
                    <a:pt x="1500886" y="1505204"/>
                  </a:cubicBezTo>
                  <a:cubicBezTo>
                    <a:pt x="713613" y="2294001"/>
                    <a:pt x="280035" y="3341370"/>
                    <a:pt x="280035" y="4454525"/>
                  </a:cubicBezTo>
                  <a:cubicBezTo>
                    <a:pt x="280035" y="5569077"/>
                    <a:pt x="714248" y="6617081"/>
                    <a:pt x="1502537" y="7405751"/>
                  </a:cubicBezTo>
                  <a:cubicBezTo>
                    <a:pt x="2291080" y="8194548"/>
                    <a:pt x="3339465" y="8629015"/>
                    <a:pt x="4454525" y="8629015"/>
                  </a:cubicBezTo>
                  <a:cubicBezTo>
                    <a:pt x="5568442" y="8629015"/>
                    <a:pt x="6616319" y="8195056"/>
                    <a:pt x="7405116" y="7407021"/>
                  </a:cubicBezTo>
                  <a:cubicBezTo>
                    <a:pt x="8194422" y="6618477"/>
                    <a:pt x="8629015" y="5569839"/>
                    <a:pt x="8629015" y="4454525"/>
                  </a:cubicBezTo>
                  <a:cubicBezTo>
                    <a:pt x="8629015" y="3339465"/>
                    <a:pt x="8194548" y="2291080"/>
                    <a:pt x="7405497" y="1502537"/>
                  </a:cubicBezTo>
                  <a:cubicBezTo>
                    <a:pt x="6616827" y="714121"/>
                    <a:pt x="5568823" y="280035"/>
                    <a:pt x="4454525" y="280035"/>
                  </a:cubicBezTo>
                  <a:close/>
                </a:path>
              </a:pathLst>
            </a:custGeom>
            <a:solidFill>
              <a:srgbClr val="E6FFE2"/>
            </a:solidFill>
          </p:spPr>
        </p:sp>
      </p:grpSp>
      <p:sp>
        <p:nvSpPr>
          <p:cNvPr name="TextBox 14" id="14"/>
          <p:cNvSpPr txBox="true"/>
          <p:nvPr/>
        </p:nvSpPr>
        <p:spPr>
          <a:xfrm rot="0">
            <a:off x="5125259" y="2701660"/>
            <a:ext cx="12481300" cy="6230503"/>
          </a:xfrm>
          <a:prstGeom prst="rect">
            <a:avLst/>
          </a:prstGeom>
        </p:spPr>
        <p:txBody>
          <a:bodyPr anchor="t" rtlCol="false" tIns="0" lIns="0" bIns="0" rIns="0">
            <a:spAutoFit/>
          </a:bodyPr>
          <a:lstStyle/>
          <a:p>
            <a:pPr algn="l">
              <a:lnSpc>
                <a:spcPts val="3086"/>
              </a:lnSpc>
            </a:pPr>
            <a:r>
              <a:rPr lang="en-US" sz="2204" spc="-77">
                <a:solidFill>
                  <a:srgbClr val="231F20"/>
                </a:solidFill>
                <a:latin typeface="Yeseva One"/>
                <a:ea typeface="Yeseva One"/>
                <a:cs typeface="Yeseva One"/>
                <a:sym typeface="Yeseva One"/>
              </a:rPr>
              <a:t>Driven by a strong passion for technology and the ongoing digital transformation</a:t>
            </a:r>
            <a:r>
              <a:rPr lang="en-US" sz="2204" spc="-77">
                <a:solidFill>
                  <a:srgbClr val="231F20"/>
                </a:solidFill>
                <a:latin typeface="Yeseva One"/>
                <a:ea typeface="Yeseva One"/>
                <a:cs typeface="Yeseva One"/>
                <a:sym typeface="Yeseva One"/>
              </a:rPr>
              <a:t>, I chose this field to better understand how systems and software shape today’s world. During my academic journey, I built a solid foundation in programming, system analysis, and database management, which strengthened my analytical thinking and problem-solving skills.</a:t>
            </a:r>
          </a:p>
          <a:p>
            <a:pPr algn="l">
              <a:lnSpc>
                <a:spcPts val="3086"/>
              </a:lnSpc>
            </a:pPr>
          </a:p>
          <a:p>
            <a:pPr algn="l">
              <a:lnSpc>
                <a:spcPts val="3086"/>
              </a:lnSpc>
            </a:pPr>
            <a:r>
              <a:rPr lang="en-US" sz="2204" spc="-77">
                <a:solidFill>
                  <a:srgbClr val="231F20"/>
                </a:solidFill>
                <a:latin typeface="Yeseva One"/>
                <a:ea typeface="Yeseva One"/>
                <a:cs typeface="Yeseva One"/>
                <a:sym typeface="Yeseva One"/>
              </a:rPr>
              <a:t>My participation in LOYAC’s Pathways to Youth Employment (PYE) project marked a significant turning point in my professional development. Through the project, I received specialized training in data analysis, developed essential workplace skills such as teamwork and effective communication, and gained valuable exposure to a professional work environment. Most importantly, the PYE project connected me with LOYAC’s partner companies, which played a key role in securing my current position in IT Sales.</a:t>
            </a:r>
          </a:p>
          <a:p>
            <a:pPr algn="l">
              <a:lnSpc>
                <a:spcPts val="3086"/>
              </a:lnSpc>
            </a:pPr>
          </a:p>
          <a:p>
            <a:pPr algn="l">
              <a:lnSpc>
                <a:spcPts val="3086"/>
              </a:lnSpc>
            </a:pPr>
            <a:r>
              <a:rPr lang="en-US" sz="2204" spc="-77">
                <a:solidFill>
                  <a:srgbClr val="231F20"/>
                </a:solidFill>
                <a:latin typeface="Yeseva One"/>
                <a:ea typeface="Yeseva One"/>
                <a:cs typeface="Yeseva One"/>
                <a:sym typeface="Yeseva One"/>
              </a:rPr>
              <a:t>This opportunity has had a positive impact on both my personal and professional growth, allowing me to combine technical knowledge with strong communication skills to better understand clients’ needs and deliver tailored solutions. I look forward to continuing my growth, expanding my skills, and making a meaningful impact in the technology sector.</a:t>
            </a:r>
          </a:p>
        </p:txBody>
      </p:sp>
      <p:sp>
        <p:nvSpPr>
          <p:cNvPr name="Freeform 15" id="15"/>
          <p:cNvSpPr/>
          <p:nvPr/>
        </p:nvSpPr>
        <p:spPr>
          <a:xfrm flipH="false" flipV="false" rot="0">
            <a:off x="494831" y="224517"/>
            <a:ext cx="2513793" cy="1414009"/>
          </a:xfrm>
          <a:custGeom>
            <a:avLst/>
            <a:gdLst/>
            <a:ahLst/>
            <a:cxnLst/>
            <a:rect r="r" b="b" t="t" l="l"/>
            <a:pathLst>
              <a:path h="1414009" w="2513793">
                <a:moveTo>
                  <a:pt x="0" y="0"/>
                </a:moveTo>
                <a:lnTo>
                  <a:pt x="2513793" y="0"/>
                </a:lnTo>
                <a:lnTo>
                  <a:pt x="2513793" y="1414008"/>
                </a:lnTo>
                <a:lnTo>
                  <a:pt x="0" y="1414008"/>
                </a:lnTo>
                <a:lnTo>
                  <a:pt x="0" y="0"/>
                </a:lnTo>
                <a:close/>
              </a:path>
            </a:pathLst>
          </a:custGeom>
          <a:blipFill>
            <a:blip r:embed="rId4"/>
            <a:stretch>
              <a:fillRect l="0" t="0" r="0" b="0"/>
            </a:stretch>
          </a:blipFill>
        </p:spPr>
      </p:sp>
      <p:sp>
        <p:nvSpPr>
          <p:cNvPr name="TextBox 16" id="16"/>
          <p:cNvSpPr txBox="true"/>
          <p:nvPr/>
        </p:nvSpPr>
        <p:spPr>
          <a:xfrm rot="0">
            <a:off x="5115734" y="1272375"/>
            <a:ext cx="10452893" cy="1389888"/>
          </a:xfrm>
          <a:prstGeom prst="rect">
            <a:avLst/>
          </a:prstGeom>
        </p:spPr>
        <p:txBody>
          <a:bodyPr anchor="t" rtlCol="false" tIns="0" lIns="0" bIns="0" rIns="0">
            <a:spAutoFit/>
          </a:bodyPr>
          <a:lstStyle/>
          <a:p>
            <a:pPr algn="l">
              <a:lnSpc>
                <a:spcPts val="2735"/>
              </a:lnSpc>
            </a:pPr>
            <a:r>
              <a:rPr lang="en-US" sz="2399">
                <a:solidFill>
                  <a:srgbClr val="00B74F"/>
                </a:solidFill>
                <a:latin typeface="Yeseva One"/>
                <a:ea typeface="Yeseva One"/>
                <a:cs typeface="Yeseva One"/>
                <a:sym typeface="Yeseva One"/>
              </a:rPr>
              <a:t>S</a:t>
            </a:r>
            <a:r>
              <a:rPr lang="en-US" sz="2399">
                <a:solidFill>
                  <a:srgbClr val="00B74F"/>
                </a:solidFill>
                <a:latin typeface="Yeseva One"/>
                <a:ea typeface="Yeseva One"/>
                <a:cs typeface="Yeseva One"/>
                <a:sym typeface="Yeseva One"/>
              </a:rPr>
              <a:t>ales&amp; Implementation Coordinator at Al Zafer Investment Co.Ltd</a:t>
            </a:r>
          </a:p>
          <a:p>
            <a:pPr algn="l">
              <a:lnSpc>
                <a:spcPts val="2735"/>
              </a:lnSpc>
            </a:pPr>
          </a:p>
          <a:p>
            <a:pPr algn="l">
              <a:lnSpc>
                <a:spcPts val="2735"/>
              </a:lnSpc>
            </a:pPr>
            <a:r>
              <a:rPr lang="en-US" sz="2399">
                <a:solidFill>
                  <a:srgbClr val="00B74F"/>
                </a:solidFill>
                <a:latin typeface="Yeseva One"/>
                <a:ea typeface="Yeseva One"/>
                <a:cs typeface="Yeseva One"/>
                <a:sym typeface="Yeseva One"/>
              </a:rPr>
              <a:t>Graduated from Al-Ahliyya Amman University.</a:t>
            </a:r>
          </a:p>
          <a:p>
            <a:pPr algn="l">
              <a:lnSpc>
                <a:spcPts val="2735"/>
              </a:lnSpc>
            </a:pPr>
          </a:p>
        </p:txBody>
      </p:sp>
      <p:sp>
        <p:nvSpPr>
          <p:cNvPr name="TextBox 17" id="17"/>
          <p:cNvSpPr txBox="true"/>
          <p:nvPr/>
        </p:nvSpPr>
        <p:spPr>
          <a:xfrm rot="0">
            <a:off x="5115734" y="282251"/>
            <a:ext cx="8804531" cy="774700"/>
          </a:xfrm>
          <a:prstGeom prst="rect">
            <a:avLst/>
          </a:prstGeom>
        </p:spPr>
        <p:txBody>
          <a:bodyPr anchor="t" rtlCol="false" tIns="0" lIns="0" bIns="0" rIns="0">
            <a:spAutoFit/>
          </a:bodyPr>
          <a:lstStyle/>
          <a:p>
            <a:pPr algn="l" marL="0" indent="0" lvl="0">
              <a:lnSpc>
                <a:spcPts val="6050"/>
              </a:lnSpc>
              <a:spcBef>
                <a:spcPct val="0"/>
              </a:spcBef>
            </a:pPr>
            <a:r>
              <a:rPr lang="en-US" sz="5000" spc="-140" strike="noStrike" u="none">
                <a:solidFill>
                  <a:srgbClr val="00B74F"/>
                </a:solidFill>
                <a:latin typeface="Yeseva One"/>
                <a:ea typeface="Yeseva One"/>
                <a:cs typeface="Yeseva One"/>
                <a:sym typeface="Yeseva One"/>
              </a:rPr>
              <a:t>A</a:t>
            </a:r>
            <a:r>
              <a:rPr lang="en-US" sz="5000" spc="-140" strike="noStrike" u="none">
                <a:solidFill>
                  <a:srgbClr val="00B74F"/>
                </a:solidFill>
                <a:latin typeface="Yeseva One"/>
                <a:ea typeface="Yeseva One"/>
                <a:cs typeface="Yeseva One"/>
                <a:sym typeface="Yeseva One"/>
              </a:rPr>
              <a:t>b</a:t>
            </a:r>
            <a:r>
              <a:rPr lang="en-US" sz="5000" spc="-140" strike="noStrike" u="none">
                <a:solidFill>
                  <a:srgbClr val="00B74F"/>
                </a:solidFill>
                <a:latin typeface="Yeseva One"/>
                <a:ea typeface="Yeseva One"/>
                <a:cs typeface="Yeseva One"/>
                <a:sym typeface="Yeseva One"/>
              </a:rPr>
              <a:t>delaz</a:t>
            </a:r>
            <a:r>
              <a:rPr lang="en-US" sz="5000" spc="-140" strike="noStrike" u="none">
                <a:solidFill>
                  <a:srgbClr val="00B74F"/>
                </a:solidFill>
                <a:latin typeface="Yeseva One"/>
                <a:ea typeface="Yeseva One"/>
                <a:cs typeface="Yeseva One"/>
                <a:sym typeface="Yeseva One"/>
              </a:rPr>
              <a:t>iz Masadeh</a:t>
            </a:r>
          </a:p>
        </p:txBody>
      </p:sp>
      <p:sp>
        <p:nvSpPr>
          <p:cNvPr name="TextBox 18" id="18"/>
          <p:cNvSpPr txBox="true"/>
          <p:nvPr/>
        </p:nvSpPr>
        <p:spPr>
          <a:xfrm rot="0">
            <a:off x="16410743" y="9641872"/>
            <a:ext cx="1000957" cy="316230"/>
          </a:xfrm>
          <a:prstGeom prst="rect">
            <a:avLst/>
          </a:prstGeom>
        </p:spPr>
        <p:txBody>
          <a:bodyPr anchor="t" rtlCol="false" tIns="0" lIns="0" bIns="0" rIns="0">
            <a:spAutoFit/>
          </a:bodyPr>
          <a:lstStyle/>
          <a:p>
            <a:pPr algn="ctr">
              <a:lnSpc>
                <a:spcPts val="2520"/>
              </a:lnSpc>
              <a:spcBef>
                <a:spcPct val="0"/>
              </a:spcBef>
            </a:pPr>
            <a:r>
              <a:rPr lang="en-US" sz="1800">
                <a:solidFill>
                  <a:srgbClr val="00B74F"/>
                </a:solidFill>
                <a:latin typeface="Yeseva One"/>
                <a:ea typeface="Yeseva One"/>
                <a:cs typeface="Yeseva One"/>
                <a:sym typeface="Yeseva One"/>
              </a:rPr>
              <a:t>Page 8</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DAG8tguul4E</dc:identifier>
  <dcterms:modified xsi:type="dcterms:W3CDTF">2011-08-01T06:04:30Z</dcterms:modified>
  <cp:revision>1</cp:revision>
  <dc:title>Annual Report 2025</dc:title>
</cp:coreProperties>
</file>